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3"/>
  </p:notesMasterIdLst>
  <p:handoutMasterIdLst>
    <p:handoutMasterId r:id="rId24"/>
  </p:handoutMasterIdLst>
  <p:sldIdLst>
    <p:sldId id="351" r:id="rId2"/>
    <p:sldId id="282" r:id="rId3"/>
    <p:sldId id="395" r:id="rId4"/>
    <p:sldId id="281" r:id="rId5"/>
    <p:sldId id="422" r:id="rId6"/>
    <p:sldId id="436" r:id="rId7"/>
    <p:sldId id="352" r:id="rId8"/>
    <p:sldId id="419" r:id="rId9"/>
    <p:sldId id="417" r:id="rId10"/>
    <p:sldId id="437" r:id="rId11"/>
    <p:sldId id="430" r:id="rId12"/>
    <p:sldId id="438" r:id="rId13"/>
    <p:sldId id="432" r:id="rId14"/>
    <p:sldId id="427" r:id="rId15"/>
    <p:sldId id="425" r:id="rId16"/>
    <p:sldId id="435" r:id="rId17"/>
    <p:sldId id="433" r:id="rId18"/>
    <p:sldId id="434" r:id="rId19"/>
    <p:sldId id="429" r:id="rId20"/>
    <p:sldId id="428" r:id="rId21"/>
    <p:sldId id="4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D5555-6B12-787F-0EAB-CC0113044EED}" name="Yuliya Chanova" initials="YC" userId="S::Yuliya_Chanova@epam.com::88ea7f45-86b8-4ed3-b4a1-07df1b9bf2d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6FF"/>
    <a:srgbClr val="00FFF0"/>
    <a:srgbClr val="B89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9"/>
    <p:restoredTop sz="94716"/>
  </p:normalViewPr>
  <p:slideViewPr>
    <p:cSldViewPr snapToGrid="0">
      <p:cViewPr varScale="1">
        <p:scale>
          <a:sx n="150" d="100"/>
          <a:sy n="150" d="100"/>
        </p:scale>
        <p:origin x="720"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11/17/2025</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2</a:t>
            </a:fld>
            <a:endParaRPr lang="en-US"/>
          </a:p>
        </p:txBody>
      </p:sp>
    </p:spTree>
    <p:extLst>
      <p:ext uri="{BB962C8B-B14F-4D97-AF65-F5344CB8AC3E}">
        <p14:creationId xmlns:p14="http://schemas.microsoft.com/office/powerpoint/2010/main" val="13779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8</a:t>
            </a:fld>
            <a:endParaRPr lang="en-US"/>
          </a:p>
        </p:txBody>
      </p:sp>
    </p:spTree>
    <p:extLst>
      <p:ext uri="{BB962C8B-B14F-4D97-AF65-F5344CB8AC3E}">
        <p14:creationId xmlns:p14="http://schemas.microsoft.com/office/powerpoint/2010/main" val="22357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9</a:t>
            </a:fld>
            <a:endParaRPr lang="en-US"/>
          </a:p>
        </p:txBody>
      </p:sp>
    </p:spTree>
    <p:extLst>
      <p:ext uri="{BB962C8B-B14F-4D97-AF65-F5344CB8AC3E}">
        <p14:creationId xmlns:p14="http://schemas.microsoft.com/office/powerpoint/2010/main" val="159835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5D25-0F69-5498-AEE8-6ACC0BBA9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1100-E206-080D-6586-F5003A7DF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1B5CC-9F4C-5F21-9A55-74C8C602B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C6CC8-0126-62E6-2880-6BB3913F1BED}"/>
              </a:ext>
            </a:extLst>
          </p:cNvPr>
          <p:cNvSpPr>
            <a:spLocks noGrp="1"/>
          </p:cNvSpPr>
          <p:nvPr>
            <p:ph type="sldNum" sz="quarter" idx="5"/>
          </p:nvPr>
        </p:nvSpPr>
        <p:spPr/>
        <p:txBody>
          <a:bodyPr/>
          <a:lstStyle/>
          <a:p>
            <a:fld id="{3F68A001-691D-41D9-91DC-B9507CB04C79}" type="slidenum">
              <a:rPr lang="en-US" smtClean="0"/>
              <a:t>10</a:t>
            </a:fld>
            <a:endParaRPr lang="en-US"/>
          </a:p>
        </p:txBody>
      </p:sp>
    </p:spTree>
    <p:extLst>
      <p:ext uri="{BB962C8B-B14F-4D97-AF65-F5344CB8AC3E}">
        <p14:creationId xmlns:p14="http://schemas.microsoft.com/office/powerpoint/2010/main" val="224831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A001-691D-41D9-91DC-B9507CB04C79}" type="slidenum">
              <a:rPr lang="en-US" smtClean="0"/>
              <a:t>18</a:t>
            </a:fld>
            <a:endParaRPr lang="en-US"/>
          </a:p>
        </p:txBody>
      </p:sp>
    </p:spTree>
    <p:extLst>
      <p:ext uri="{BB962C8B-B14F-4D97-AF65-F5344CB8AC3E}">
        <p14:creationId xmlns:p14="http://schemas.microsoft.com/office/powerpoint/2010/main" val="4035064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5" name="Picture 4">
            <a:extLst>
              <a:ext uri="{FF2B5EF4-FFF2-40B4-BE49-F238E27FC236}">
                <a16:creationId xmlns:a16="http://schemas.microsoft.com/office/drawing/2014/main" id="{A2B35227-E4B8-E7D7-CFC8-BEC6F4696E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59128"/>
            <a:ext cx="495300" cy="182096"/>
          </a:xfrm>
          <a:prstGeom prst="rect">
            <a:avLst/>
          </a:prstGeom>
        </p:spPr>
      </p:pic>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extBox 1">
            <a:extLst>
              <a:ext uri="{FF2B5EF4-FFF2-40B4-BE49-F238E27FC236}">
                <a16:creationId xmlns:a16="http://schemas.microsoft.com/office/drawing/2014/main" id="{A7A3697B-75D8-F270-FA16-FF1CAED387B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3" name="Picture 2">
            <a:extLst>
              <a:ext uri="{FF2B5EF4-FFF2-40B4-BE49-F238E27FC236}">
                <a16:creationId xmlns:a16="http://schemas.microsoft.com/office/drawing/2014/main" id="{8525FA4B-8346-1D65-A1A6-BE46B3388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84199F3-8BE2-BBEA-427A-5AD0BBF888B3}"/>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Box 1">
            <a:extLst>
              <a:ext uri="{FF2B5EF4-FFF2-40B4-BE49-F238E27FC236}">
                <a16:creationId xmlns:a16="http://schemas.microsoft.com/office/drawing/2014/main" id="{ECF093B7-84AC-4D63-2502-6D71BFDF8DB8}"/>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6" name="Picture 5">
            <a:extLst>
              <a:ext uri="{FF2B5EF4-FFF2-40B4-BE49-F238E27FC236}">
                <a16:creationId xmlns:a16="http://schemas.microsoft.com/office/drawing/2014/main" id="{B4EB0807-0658-010A-4800-47A758C6FB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88BD8A55-0F08-8A7E-D808-C2A3A3FF7E9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Box 2">
            <a:extLst>
              <a:ext uri="{FF2B5EF4-FFF2-40B4-BE49-F238E27FC236}">
                <a16:creationId xmlns:a16="http://schemas.microsoft.com/office/drawing/2014/main" id="{6999B77B-934C-404B-9904-C2D7E70C890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4" name="Picture 3">
            <a:extLst>
              <a:ext uri="{FF2B5EF4-FFF2-40B4-BE49-F238E27FC236}">
                <a16:creationId xmlns:a16="http://schemas.microsoft.com/office/drawing/2014/main" id="{AC903792-0661-4AB0-55E4-3A640B87ED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4F8702D3-DFB2-CABB-A601-21371216F8D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4" name="TextBox 3">
            <a:extLst>
              <a:ext uri="{FF2B5EF4-FFF2-40B4-BE49-F238E27FC236}">
                <a16:creationId xmlns:a16="http://schemas.microsoft.com/office/drawing/2014/main" id="{41FF2075-AD33-0E1E-1658-146B3E4E2FC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6" name="Picture 5">
            <a:extLst>
              <a:ext uri="{FF2B5EF4-FFF2-40B4-BE49-F238E27FC236}">
                <a16:creationId xmlns:a16="http://schemas.microsoft.com/office/drawing/2014/main" id="{D8FD6A39-8EF9-9CA0-AA7E-45DB798A9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8" name="TextBox 7">
            <a:extLst>
              <a:ext uri="{FF2B5EF4-FFF2-40B4-BE49-F238E27FC236}">
                <a16:creationId xmlns:a16="http://schemas.microsoft.com/office/drawing/2014/main" id="{002309E2-3B1E-50D2-B2BC-867833D702D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EA029-C2BF-93AE-56B7-39E611F58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46F9EF5-29E8-93D3-E218-354474130A6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C24334-259C-B34A-CF0B-6328CEB75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CC2DA15A-8BB1-B824-E7EF-8D9046513FB2}"/>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8E3E35CB-4416-67B4-9A4B-0412315D4979}"/>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11" name="Picture 10">
            <a:extLst>
              <a:ext uri="{FF2B5EF4-FFF2-40B4-BE49-F238E27FC236}">
                <a16:creationId xmlns:a16="http://schemas.microsoft.com/office/drawing/2014/main" id="{809CE349-346A-D8D6-57AD-5723D88B67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851" y="6416865"/>
            <a:ext cx="488145" cy="179465"/>
          </a:xfrm>
          <a:prstGeom prst="rect">
            <a:avLst/>
          </a:prstGeom>
        </p:spPr>
      </p:pic>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pic>
        <p:nvPicPr>
          <p:cNvPr id="13" name="Picture 12">
            <a:extLst>
              <a:ext uri="{FF2B5EF4-FFF2-40B4-BE49-F238E27FC236}">
                <a16:creationId xmlns:a16="http://schemas.microsoft.com/office/drawing/2014/main" id="{8CC0D0B5-8985-C0CF-E031-72C099F136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4D0723C-92A3-529E-5B7C-80EDBC2622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7B52ADC-08BB-44B3-7F3D-505CD63B75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6" name="Picture 5">
            <a:extLst>
              <a:ext uri="{FF2B5EF4-FFF2-40B4-BE49-F238E27FC236}">
                <a16:creationId xmlns:a16="http://schemas.microsoft.com/office/drawing/2014/main" id="{CC04B4EE-632B-DECA-21A7-CE4B30649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6D4AEAE2-ED8B-F9AA-7FD1-83D75695B020}"/>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3" name="Picture 2">
            <a:extLst>
              <a:ext uri="{FF2B5EF4-FFF2-40B4-BE49-F238E27FC236}">
                <a16:creationId xmlns:a16="http://schemas.microsoft.com/office/drawing/2014/main" id="{DB847CF6-2723-8A78-E571-E5E1D96EE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04B1EED2-CFE5-9449-1191-B818AA5450B2}"/>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35825" y="3446213"/>
            <a:ext cx="7068944" cy="455381"/>
          </a:xfrm>
        </p:spPr>
        <p:txBody>
          <a:bodyPr/>
          <a:lstStyle/>
          <a:p>
            <a:r>
              <a:rPr lang="en-US" dirty="0"/>
              <a:t>Pavlo Vilenchyk</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November 2025</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8"/>
            <a:ext cx="8017981" cy="937629"/>
          </a:xfrm>
        </p:spPr>
        <p:txBody>
          <a:bodyPr/>
          <a:lstStyle/>
          <a:p>
            <a:r>
              <a:rPr lang="en-US" sz="4400" dirty="0"/>
              <a:t>Assessment Self-Presentation</a:t>
            </a:r>
            <a:endParaRPr lang="en-US" sz="44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endParaRPr>
          </a:p>
        </p:txBody>
      </p:sp>
      <p:sp>
        <p:nvSpPr>
          <p:cNvPr id="2" name="Text Placeholder 6">
            <a:extLst>
              <a:ext uri="{FF2B5EF4-FFF2-40B4-BE49-F238E27FC236}">
                <a16:creationId xmlns:a16="http://schemas.microsoft.com/office/drawing/2014/main" id="{4BC6760E-D7B7-5E63-C018-E9B8C0617B1A}"/>
              </a:ext>
            </a:extLst>
          </p:cNvPr>
          <p:cNvSpPr txBox="1">
            <a:spLocks/>
          </p:cNvSpPr>
          <p:nvPr/>
        </p:nvSpPr>
        <p:spPr>
          <a:xfrm>
            <a:off x="635825" y="2372182"/>
            <a:ext cx="7860065" cy="897040"/>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rPr>
              <a:t>Software Architecture L1</a:t>
            </a: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A2A59EA-3A39-72DD-B870-01133C1E2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6EFE1-3717-058F-DD10-B061270106DD}"/>
              </a:ext>
            </a:extLst>
          </p:cNvPr>
          <p:cNvSpPr>
            <a:spLocks noGrp="1"/>
          </p:cNvSpPr>
          <p:nvPr>
            <p:ph type="title"/>
          </p:nvPr>
        </p:nvSpPr>
        <p:spPr>
          <a:xfrm>
            <a:off x="289854" y="360366"/>
            <a:ext cx="11612289" cy="615553"/>
          </a:xfrm>
        </p:spPr>
        <p:txBody>
          <a:bodyPr/>
          <a:lstStyle/>
          <a:p>
            <a:r>
              <a:rPr lang="en-US" sz="4000" dirty="0"/>
              <a:t>SFRN-DEVT: 2024. </a:t>
            </a:r>
            <a:r>
              <a:rPr lang="en-US" sz="4000" dirty="0" err="1"/>
              <a:t>NewAccount</a:t>
            </a:r>
            <a:r>
              <a:rPr lang="en-US" sz="4000" dirty="0"/>
              <a:t>. NFR</a:t>
            </a:r>
          </a:p>
        </p:txBody>
      </p:sp>
      <p:sp>
        <p:nvSpPr>
          <p:cNvPr id="9" name="TextBox 8">
            <a:extLst>
              <a:ext uri="{FF2B5EF4-FFF2-40B4-BE49-F238E27FC236}">
                <a16:creationId xmlns:a16="http://schemas.microsoft.com/office/drawing/2014/main" id="{7B117335-29B1-89FC-E9BD-7C7752CF3BD3}"/>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9384B0F2-9658-BD7D-499F-3731EC775229}"/>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63383DAE-56EE-8348-AA3C-D1361D2ED22A}"/>
              </a:ext>
            </a:extLst>
          </p:cNvPr>
          <p:cNvSpPr txBox="1">
            <a:spLocks/>
          </p:cNvSpPr>
          <p:nvPr/>
        </p:nvSpPr>
        <p:spPr>
          <a:xfrm>
            <a:off x="289855" y="1073953"/>
            <a:ext cx="11612290" cy="509370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Performance &amp; Scalability</a:t>
            </a:r>
          </a:p>
          <a:p>
            <a:pPr marL="285750" indent="-285750">
              <a:buFont typeface="Arial" panose="020B0604020202020204" pitchFamily="34" charset="0"/>
              <a:buChar char="•"/>
            </a:pPr>
            <a:r>
              <a:rPr lang="en-US" sz="1600" dirty="0"/>
              <a:t>Support ≥50 concurrent onboarding sessions without degradation.</a:t>
            </a:r>
          </a:p>
          <a:p>
            <a:pPr marL="285750" indent="-285750">
              <a:buFont typeface="Arial" panose="020B0604020202020204" pitchFamily="34" charset="0"/>
              <a:buChar char="•"/>
            </a:pPr>
            <a:r>
              <a:rPr lang="en-US" sz="1600" dirty="0"/>
              <a:t>Horizontal scaling of API nodes; queue-based load smoothing for long-running actions.</a:t>
            </a:r>
          </a:p>
          <a:p>
            <a:r>
              <a:rPr lang="en-US" sz="1600" b="1" dirty="0"/>
              <a:t>Availability &amp; Reliability</a:t>
            </a:r>
          </a:p>
          <a:p>
            <a:pPr marL="285750" indent="-285750">
              <a:buFont typeface="Arial" panose="020B0604020202020204" pitchFamily="34" charset="0"/>
              <a:buChar char="•"/>
            </a:pPr>
            <a:r>
              <a:rPr lang="en-US" sz="1600" dirty="0"/>
              <a:t>System uptime: ≥99% monthly for API and SPA.</a:t>
            </a:r>
          </a:p>
          <a:p>
            <a:pPr marL="285750" indent="-285750">
              <a:buFont typeface="Arial" panose="020B0604020202020204" pitchFamily="34" charset="0"/>
              <a:buChar char="•"/>
            </a:pPr>
            <a:r>
              <a:rPr lang="en-US" sz="1600" dirty="0"/>
              <a:t>No single point of failure: Redundant instances for API, queues, database.</a:t>
            </a:r>
          </a:p>
          <a:p>
            <a:pPr marL="285750" indent="-285750">
              <a:buFont typeface="Arial" panose="020B0604020202020204" pitchFamily="34" charset="0"/>
              <a:buChar char="•"/>
            </a:pPr>
            <a:r>
              <a:rPr lang="en-US" sz="1600" dirty="0"/>
              <a:t>Retry &amp; idempotency: All integration calls (Dynamics, AAM, Slack) must be idempotent with retry policies.</a:t>
            </a:r>
          </a:p>
          <a:p>
            <a:pPr marL="285750" indent="-285750">
              <a:buFont typeface="Arial" panose="020B0604020202020204" pitchFamily="34" charset="0"/>
              <a:buChar char="•"/>
            </a:pPr>
            <a:r>
              <a:rPr lang="en-US" sz="1600" dirty="0"/>
              <a:t>Graceful degradation: If non-critical integrations fail (e.g., Slack), onboarding still proceeds with warnings.</a:t>
            </a:r>
          </a:p>
          <a:p>
            <a:r>
              <a:rPr lang="en-US" sz="1600" b="1" dirty="0"/>
              <a:t>Security &amp; Compliance</a:t>
            </a:r>
          </a:p>
          <a:p>
            <a:pPr marL="285750" indent="-285750">
              <a:buFont typeface="Arial" panose="020B0604020202020204" pitchFamily="34" charset="0"/>
              <a:buChar char="•"/>
            </a:pPr>
            <a:r>
              <a:rPr lang="en-US" sz="1600" dirty="0"/>
              <a:t>Authentication: Federated via OAuth2/OIDC; short-lived tokens; refresh token rotation.</a:t>
            </a:r>
          </a:p>
          <a:p>
            <a:pPr marL="285750" indent="-285750">
              <a:buFont typeface="Arial" panose="020B0604020202020204" pitchFamily="34" charset="0"/>
              <a:buChar char="•"/>
            </a:pPr>
            <a:r>
              <a:rPr lang="en-US" sz="1600" dirty="0"/>
              <a:t>Secrets management: No secrets in code; all via secure GCP SM. </a:t>
            </a:r>
          </a:p>
          <a:p>
            <a:r>
              <a:rPr lang="en-US" sz="1600" b="1" dirty="0"/>
              <a:t>Usability &amp; Accessibility</a:t>
            </a:r>
          </a:p>
          <a:p>
            <a:pPr marL="285750" indent="-285750">
              <a:buFont typeface="Arial" panose="020B0604020202020204" pitchFamily="34" charset="0"/>
              <a:buChar char="•"/>
            </a:pPr>
            <a:r>
              <a:rPr lang="en-US" sz="1600" dirty="0"/>
              <a:t>UI consistency: Follow internal design system; predictable flow.</a:t>
            </a:r>
          </a:p>
          <a:p>
            <a:r>
              <a:rPr lang="en-US" sz="1600" b="1" dirty="0"/>
              <a:t>Auditability &amp; Traceability</a:t>
            </a:r>
            <a:endParaRPr lang="en-US" sz="1600" dirty="0"/>
          </a:p>
          <a:p>
            <a:pPr marL="285750" indent="-285750">
              <a:buFont typeface="Arial" panose="020B0604020202020204" pitchFamily="34" charset="0"/>
              <a:buChar char="•"/>
            </a:pPr>
            <a:r>
              <a:rPr lang="en-US" sz="1600" dirty="0"/>
              <a:t>Immutable history: Audit events must be immutable and stored for ≥3 years.</a:t>
            </a:r>
          </a:p>
          <a:p>
            <a:pPr marL="285750" indent="-285750">
              <a:buFont typeface="Arial" panose="020B0604020202020204" pitchFamily="34" charset="0"/>
              <a:buChar char="•"/>
            </a:pPr>
            <a:r>
              <a:rPr lang="en-US" sz="1600" dirty="0"/>
              <a:t>Operational traceability: Ability to reconstruct onboarding flows end-to-end.</a:t>
            </a:r>
          </a:p>
        </p:txBody>
      </p:sp>
    </p:spTree>
    <p:extLst>
      <p:ext uri="{BB962C8B-B14F-4D97-AF65-F5344CB8AC3E}">
        <p14:creationId xmlns:p14="http://schemas.microsoft.com/office/powerpoint/2010/main" val="199369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180815"/>
            <a:ext cx="11612289" cy="615553"/>
          </a:xfrm>
        </p:spPr>
        <p:txBody>
          <a:bodyPr/>
          <a:lstStyle/>
          <a:p>
            <a:r>
              <a:rPr lang="en-US" sz="4000" dirty="0"/>
              <a:t>SFRN-DEVT: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System context</a:t>
            </a:r>
            <a:endParaRPr lang="en-US" dirty="0"/>
          </a:p>
          <a:p>
            <a:pPr marL="285750" indent="-285750">
              <a:buFont typeface="Arial" panose="020B0604020202020204" pitchFamily="34" charset="0"/>
              <a:buChar char="•"/>
            </a:pPr>
            <a:endParaRPr lang="en-US" dirty="0"/>
          </a:p>
        </p:txBody>
      </p:sp>
      <p:pic>
        <p:nvPicPr>
          <p:cNvPr id="7" name="Picture 6" descr="A diagram of a company&#10;&#10;AI-generated content may be incorrect.">
            <a:extLst>
              <a:ext uri="{FF2B5EF4-FFF2-40B4-BE49-F238E27FC236}">
                <a16:creationId xmlns:a16="http://schemas.microsoft.com/office/drawing/2014/main" id="{16EC678A-F06E-A987-96B7-766E4D562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54" y="1217336"/>
            <a:ext cx="4407274" cy="4423162"/>
          </a:xfrm>
          <a:prstGeom prst="rect">
            <a:avLst/>
          </a:prstGeom>
        </p:spPr>
      </p:pic>
      <p:pic>
        <p:nvPicPr>
          <p:cNvPr id="12" name="Picture 11" descr="A diagram of a company&#10;&#10;AI-generated content may be incorrect.">
            <a:extLst>
              <a:ext uri="{FF2B5EF4-FFF2-40B4-BE49-F238E27FC236}">
                <a16:creationId xmlns:a16="http://schemas.microsoft.com/office/drawing/2014/main" id="{BB3874B2-766A-F9BE-B816-48D2DCB9C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569" y="1217419"/>
            <a:ext cx="6987574" cy="4423162"/>
          </a:xfrm>
          <a:prstGeom prst="rect">
            <a:avLst/>
          </a:prstGeom>
        </p:spPr>
      </p:pic>
      <p:sp>
        <p:nvSpPr>
          <p:cNvPr id="13" name="Text Placeholder 13">
            <a:extLst>
              <a:ext uri="{FF2B5EF4-FFF2-40B4-BE49-F238E27FC236}">
                <a16:creationId xmlns:a16="http://schemas.microsoft.com/office/drawing/2014/main" id="{27B8E22C-9D51-18E4-749D-279BD345F1C1}"/>
              </a:ext>
            </a:extLst>
          </p:cNvPr>
          <p:cNvSpPr txBox="1">
            <a:spLocks/>
          </p:cNvSpPr>
          <p:nvPr/>
        </p:nvSpPr>
        <p:spPr>
          <a:xfrm>
            <a:off x="4914569"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Container</a:t>
            </a:r>
            <a:endParaRPr lang="en-US" dirty="0"/>
          </a:p>
          <a:p>
            <a:pPr marL="285750" indent="-285750">
              <a:buFont typeface="Arial" panose="020B0604020202020204" pitchFamily="34" charset="0"/>
              <a:buChar char="•"/>
            </a:pPr>
            <a:endParaRPr lang="en-US" dirty="0"/>
          </a:p>
        </p:txBody>
      </p:sp>
      <p:pic>
        <p:nvPicPr>
          <p:cNvPr id="15" name="Picture 14" descr="A screenshot of a computer screen&#10;&#10;AI-generated content may be incorrect.">
            <a:extLst>
              <a:ext uri="{FF2B5EF4-FFF2-40B4-BE49-F238E27FC236}">
                <a16:creationId xmlns:a16="http://schemas.microsoft.com/office/drawing/2014/main" id="{EEDF4101-C6D5-D66C-CFDF-DB0BA683A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2476" y="5640498"/>
            <a:ext cx="2204185" cy="881674"/>
          </a:xfrm>
          <a:prstGeom prst="rect">
            <a:avLst/>
          </a:prstGeom>
        </p:spPr>
      </p:pic>
    </p:spTree>
    <p:extLst>
      <p:ext uri="{BB962C8B-B14F-4D97-AF65-F5344CB8AC3E}">
        <p14:creationId xmlns:p14="http://schemas.microsoft.com/office/powerpoint/2010/main" val="24092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9E40C044-62B3-2260-43C6-12E841C88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7A12F-EC27-2279-5424-9E000ACDEED3}"/>
              </a:ext>
            </a:extLst>
          </p:cNvPr>
          <p:cNvSpPr>
            <a:spLocks noGrp="1"/>
          </p:cNvSpPr>
          <p:nvPr>
            <p:ph type="title"/>
          </p:nvPr>
        </p:nvSpPr>
        <p:spPr>
          <a:xfrm>
            <a:off x="289854" y="180815"/>
            <a:ext cx="11612289" cy="615553"/>
          </a:xfrm>
        </p:spPr>
        <p:txBody>
          <a:bodyPr/>
          <a:lstStyle/>
          <a:p>
            <a:r>
              <a:rPr lang="en-US" sz="4000" dirty="0"/>
              <a:t>SFRN-DEVT: </a:t>
            </a:r>
            <a:r>
              <a:rPr lang="en-US" sz="4000" dirty="0" err="1"/>
              <a:t>NewAccount</a:t>
            </a:r>
            <a:r>
              <a:rPr lang="en-US" sz="4000" dirty="0"/>
              <a:t>. C4 diagrams</a:t>
            </a:r>
          </a:p>
        </p:txBody>
      </p:sp>
      <p:sp>
        <p:nvSpPr>
          <p:cNvPr id="5" name="TextBox 4">
            <a:extLst>
              <a:ext uri="{FF2B5EF4-FFF2-40B4-BE49-F238E27FC236}">
                <a16:creationId xmlns:a16="http://schemas.microsoft.com/office/drawing/2014/main" id="{D080BE73-5BFC-6770-3FCC-A0647D9D8A57}"/>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EA9CA15-8845-71C3-843D-BD51E6CDF232}"/>
              </a:ext>
            </a:extLst>
          </p:cNvPr>
          <p:cNvSpPr txBox="1">
            <a:spLocks/>
          </p:cNvSpPr>
          <p:nvPr/>
        </p:nvSpPr>
        <p:spPr>
          <a:xfrm>
            <a:off x="289855" y="894402"/>
            <a:ext cx="4002794"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Components</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B8F3ED-844A-A325-2B64-7009ADB1F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34" y="1449144"/>
            <a:ext cx="10332332" cy="4438254"/>
          </a:xfrm>
          <a:prstGeom prst="rect">
            <a:avLst/>
          </a:prstGeom>
        </p:spPr>
      </p:pic>
    </p:spTree>
    <p:extLst>
      <p:ext uri="{BB962C8B-B14F-4D97-AF65-F5344CB8AC3E}">
        <p14:creationId xmlns:p14="http://schemas.microsoft.com/office/powerpoint/2010/main" val="418341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B12B3AE8-5C26-268D-38B3-0CB91AA69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394AE-6DDD-1E01-3C47-2854EDF86764}"/>
              </a:ext>
            </a:extLst>
          </p:cNvPr>
          <p:cNvSpPr>
            <a:spLocks noGrp="1"/>
          </p:cNvSpPr>
          <p:nvPr>
            <p:ph type="title"/>
          </p:nvPr>
        </p:nvSpPr>
        <p:spPr>
          <a:xfrm>
            <a:off x="289855" y="139649"/>
            <a:ext cx="8910706" cy="615553"/>
          </a:xfrm>
        </p:spPr>
        <p:txBody>
          <a:bodyPr/>
          <a:lstStyle/>
          <a:p>
            <a:r>
              <a:rPr lang="en-US" sz="4000" dirty="0"/>
              <a:t>SFRN-DEVT: current state</a:t>
            </a:r>
          </a:p>
        </p:txBody>
      </p:sp>
      <p:sp>
        <p:nvSpPr>
          <p:cNvPr id="9" name="TextBox 8">
            <a:extLst>
              <a:ext uri="{FF2B5EF4-FFF2-40B4-BE49-F238E27FC236}">
                <a16:creationId xmlns:a16="http://schemas.microsoft.com/office/drawing/2014/main" id="{838D7F8E-C5B3-BD6A-7F7F-0005DFACC9BB}"/>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A2B5A1B7-CBE7-08BC-E1F8-8C1E3FB1246D}"/>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8188120-EFBF-7881-5395-3D09416774D7}"/>
              </a:ext>
            </a:extLst>
          </p:cNvPr>
          <p:cNvSpPr txBox="1">
            <a:spLocks/>
          </p:cNvSpPr>
          <p:nvPr/>
        </p:nvSpPr>
        <p:spPr>
          <a:xfrm>
            <a:off x="289855" y="896866"/>
            <a:ext cx="11612290" cy="630942"/>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Current architecture: </a:t>
            </a:r>
            <a:r>
              <a:rPr lang="en-US" sz="1800" dirty="0">
                <a:solidFill>
                  <a:schemeClr val="bg1"/>
                </a:solidFill>
                <a:ea typeface="Human Sans" charset="0"/>
                <a:cs typeface="Human Sans" charset="0"/>
              </a:rPr>
              <a:t>dependencies between services diagram  (DB tables).</a:t>
            </a:r>
            <a:r>
              <a:rPr lang="en-US" b="1" dirty="0"/>
              <a:t>  </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0F3AD7C-39F4-56A1-AED4-E31986E4CD2A}"/>
              </a:ext>
            </a:extLst>
          </p:cNvPr>
          <p:cNvPicPr>
            <a:picLocks noChangeAspect="1"/>
          </p:cNvPicPr>
          <p:nvPr/>
        </p:nvPicPr>
        <p:blipFill>
          <a:blip r:embed="rId3"/>
          <a:stretch>
            <a:fillRect/>
          </a:stretch>
        </p:blipFill>
        <p:spPr>
          <a:xfrm>
            <a:off x="2191393" y="1212337"/>
            <a:ext cx="6752910" cy="5498270"/>
          </a:xfrm>
          <a:prstGeom prst="rect">
            <a:avLst/>
          </a:prstGeom>
        </p:spPr>
      </p:pic>
    </p:spTree>
    <p:extLst>
      <p:ext uri="{BB962C8B-B14F-4D97-AF65-F5344CB8AC3E}">
        <p14:creationId xmlns:p14="http://schemas.microsoft.com/office/powerpoint/2010/main" val="58809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non-functional requirements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269895"/>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Key quality attributes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5" y="1610460"/>
            <a:ext cx="11165027" cy="4185120"/>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lnSpc>
                <a:spcPct val="300000"/>
              </a:lnSpc>
              <a:buFont typeface="Arial" panose="020B0604020202020204" pitchFamily="34" charset="0"/>
              <a:buChar char="•"/>
            </a:pPr>
            <a:r>
              <a:rPr lang="en-US" dirty="0"/>
              <a:t>Performance: System must accept 40 requests per seconds and response back no longer than in 5 mins</a:t>
            </a:r>
          </a:p>
          <a:p>
            <a:pPr marL="285750" indent="-285750">
              <a:lnSpc>
                <a:spcPct val="300000"/>
              </a:lnSpc>
              <a:buFont typeface="Arial" panose="020B0604020202020204" pitchFamily="34" charset="0"/>
              <a:buChar char="•"/>
            </a:pPr>
            <a:r>
              <a:rPr lang="en-US" dirty="0"/>
              <a:t>Modifiability: System must be extendable and deliver new product to market no longer than in 1 month</a:t>
            </a:r>
          </a:p>
          <a:p>
            <a:pPr marL="285750" indent="-285750">
              <a:lnSpc>
                <a:spcPct val="300000"/>
              </a:lnSpc>
              <a:buFont typeface="Arial" panose="020B0604020202020204" pitchFamily="34" charset="0"/>
              <a:buChar char="•"/>
            </a:pPr>
            <a:r>
              <a:rPr lang="en-US" dirty="0"/>
              <a:t>Constraints: Technology stack must be Java, PostgreSQL, Linux to align with other client systems</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b="1" dirty="0"/>
          </a:p>
        </p:txBody>
      </p:sp>
    </p:spTree>
    <p:extLst>
      <p:ext uri="{BB962C8B-B14F-4D97-AF65-F5344CB8AC3E}">
        <p14:creationId xmlns:p14="http://schemas.microsoft.com/office/powerpoint/2010/main" val="224669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8709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68008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system context diagram.</a:t>
            </a:r>
          </a:p>
        </p:txBody>
      </p:sp>
      <p:sp>
        <p:nvSpPr>
          <p:cNvPr id="3" name="TextBox 2">
            <a:extLst>
              <a:ext uri="{FF2B5EF4-FFF2-40B4-BE49-F238E27FC236}">
                <a16:creationId xmlns:a16="http://schemas.microsoft.com/office/drawing/2014/main" id="{4545445C-97F3-D4DB-9609-EFCAAA44979F}"/>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854ACE89-4075-FDC2-16B3-6FBC1B5E4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71" y="1031166"/>
            <a:ext cx="10664657" cy="5346675"/>
          </a:xfrm>
          <a:prstGeom prst="rect">
            <a:avLst/>
          </a:prstGeom>
        </p:spPr>
      </p:pic>
    </p:spTree>
    <p:extLst>
      <p:ext uri="{BB962C8B-B14F-4D97-AF65-F5344CB8AC3E}">
        <p14:creationId xmlns:p14="http://schemas.microsoft.com/office/powerpoint/2010/main" val="236730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6D306755-F438-B300-1C87-E063AC07E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8A32D-9D87-88AE-DF50-5E3A54531260}"/>
              </a:ext>
            </a:extLst>
          </p:cNvPr>
          <p:cNvSpPr>
            <a:spLocks noGrp="1"/>
          </p:cNvSpPr>
          <p:nvPr>
            <p:ph type="title"/>
          </p:nvPr>
        </p:nvSpPr>
        <p:spPr>
          <a:xfrm>
            <a:off x="289855" y="8709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6F14EB24-56B7-8160-6FBC-13D96BFB270F}"/>
              </a:ext>
            </a:extLst>
          </p:cNvPr>
          <p:cNvSpPr txBox="1"/>
          <p:nvPr/>
        </p:nvSpPr>
        <p:spPr>
          <a:xfrm>
            <a:off x="289855" y="680086"/>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container diagram.</a:t>
            </a:r>
          </a:p>
        </p:txBody>
      </p:sp>
      <p:sp>
        <p:nvSpPr>
          <p:cNvPr id="3" name="TextBox 2">
            <a:extLst>
              <a:ext uri="{FF2B5EF4-FFF2-40B4-BE49-F238E27FC236}">
                <a16:creationId xmlns:a16="http://schemas.microsoft.com/office/drawing/2014/main" id="{5C6B6E90-FD20-F37B-0607-3A8674BFDE46}"/>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F5177AA9-AA84-1DC8-57AF-8528A3F66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11" y="1001826"/>
            <a:ext cx="8910706" cy="5720715"/>
          </a:xfrm>
          <a:prstGeom prst="rect">
            <a:avLst/>
          </a:prstGeom>
        </p:spPr>
      </p:pic>
    </p:spTree>
    <p:extLst>
      <p:ext uri="{BB962C8B-B14F-4D97-AF65-F5344CB8AC3E}">
        <p14:creationId xmlns:p14="http://schemas.microsoft.com/office/powerpoint/2010/main" val="77578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A73B9CB7-455A-6DA0-E470-BDA36751B5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A692D-8BF3-2140-37DA-7A2EA15E0D70}"/>
              </a:ext>
            </a:extLst>
          </p:cNvPr>
          <p:cNvSpPr>
            <a:spLocks noGrp="1"/>
          </p:cNvSpPr>
          <p:nvPr>
            <p:ph type="title"/>
          </p:nvPr>
        </p:nvSpPr>
        <p:spPr>
          <a:xfrm>
            <a:off x="289855" y="101607"/>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B705450F-C17A-6E86-16C1-2D0D7CE45C22}"/>
              </a:ext>
            </a:extLst>
          </p:cNvPr>
          <p:cNvSpPr txBox="1"/>
          <p:nvPr/>
        </p:nvSpPr>
        <p:spPr>
          <a:xfrm>
            <a:off x="306441" y="611812"/>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component diagram.</a:t>
            </a:r>
          </a:p>
        </p:txBody>
      </p:sp>
      <p:sp>
        <p:nvSpPr>
          <p:cNvPr id="3" name="TextBox 2">
            <a:extLst>
              <a:ext uri="{FF2B5EF4-FFF2-40B4-BE49-F238E27FC236}">
                <a16:creationId xmlns:a16="http://schemas.microsoft.com/office/drawing/2014/main" id="{E3B1356C-F15C-C3FF-25A7-0AE45916A2E6}"/>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6" name="Picture 5">
            <a:extLst>
              <a:ext uri="{FF2B5EF4-FFF2-40B4-BE49-F238E27FC236}">
                <a16:creationId xmlns:a16="http://schemas.microsoft.com/office/drawing/2014/main" id="{1E2C6098-B116-5003-D840-D2580BF89C2E}"/>
              </a:ext>
            </a:extLst>
          </p:cNvPr>
          <p:cNvPicPr>
            <a:picLocks noChangeAspect="1"/>
          </p:cNvPicPr>
          <p:nvPr/>
        </p:nvPicPr>
        <p:blipFill>
          <a:blip r:embed="rId3"/>
          <a:stretch>
            <a:fillRect/>
          </a:stretch>
        </p:blipFill>
        <p:spPr>
          <a:xfrm>
            <a:off x="1961233" y="963599"/>
            <a:ext cx="7634711" cy="5792794"/>
          </a:xfrm>
          <a:prstGeom prst="rect">
            <a:avLst/>
          </a:prstGeom>
        </p:spPr>
      </p:pic>
    </p:spTree>
    <p:extLst>
      <p:ext uri="{BB962C8B-B14F-4D97-AF65-F5344CB8AC3E}">
        <p14:creationId xmlns:p14="http://schemas.microsoft.com/office/powerpoint/2010/main" val="359401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1B0D4C64-7AA5-DAB9-1914-83A1F05C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D9A4F-C065-4778-D59A-6C1E5249F971}"/>
              </a:ext>
            </a:extLst>
          </p:cNvPr>
          <p:cNvSpPr>
            <a:spLocks noGrp="1"/>
          </p:cNvSpPr>
          <p:nvPr>
            <p:ph type="title"/>
          </p:nvPr>
        </p:nvSpPr>
        <p:spPr>
          <a:xfrm>
            <a:off x="289854" y="86046"/>
            <a:ext cx="8910706" cy="615553"/>
          </a:xfrm>
        </p:spPr>
        <p:txBody>
          <a:bodyPr/>
          <a:lstStyle/>
          <a:p>
            <a:r>
              <a:rPr lang="en-US" sz="4000" dirty="0"/>
              <a:t>SFRN-DEVT: future state</a:t>
            </a:r>
          </a:p>
        </p:txBody>
      </p:sp>
      <p:sp>
        <p:nvSpPr>
          <p:cNvPr id="9" name="TextBox 8">
            <a:extLst>
              <a:ext uri="{FF2B5EF4-FFF2-40B4-BE49-F238E27FC236}">
                <a16:creationId xmlns:a16="http://schemas.microsoft.com/office/drawing/2014/main" id="{D4A11CED-D98E-B3E6-4EB3-9D2BE1B34DD9}"/>
              </a:ext>
            </a:extLst>
          </p:cNvPr>
          <p:cNvSpPr txBox="1"/>
          <p:nvPr/>
        </p:nvSpPr>
        <p:spPr>
          <a:xfrm>
            <a:off x="289854" y="701599"/>
            <a:ext cx="10886145"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Solution: left side – deployment diagram, right side - dependencies between microservices(DB tables).</a:t>
            </a:r>
          </a:p>
        </p:txBody>
      </p:sp>
      <p:sp>
        <p:nvSpPr>
          <p:cNvPr id="3" name="TextBox 2">
            <a:extLst>
              <a:ext uri="{FF2B5EF4-FFF2-40B4-BE49-F238E27FC236}">
                <a16:creationId xmlns:a16="http://schemas.microsoft.com/office/drawing/2014/main" id="{597E51F1-821E-9708-6ABF-6DF8E3FDF814}"/>
              </a:ext>
            </a:extLst>
          </p:cNvPr>
          <p:cNvSpPr txBox="1"/>
          <p:nvPr/>
        </p:nvSpPr>
        <p:spPr>
          <a:xfrm>
            <a:off x="4273617" y="169404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4" name="Picture 3">
            <a:extLst>
              <a:ext uri="{FF2B5EF4-FFF2-40B4-BE49-F238E27FC236}">
                <a16:creationId xmlns:a16="http://schemas.microsoft.com/office/drawing/2014/main" id="{D6D7011B-3C8E-8A36-1A06-90EAE80E3642}"/>
              </a:ext>
            </a:extLst>
          </p:cNvPr>
          <p:cNvPicPr>
            <a:picLocks noChangeAspect="1"/>
          </p:cNvPicPr>
          <p:nvPr/>
        </p:nvPicPr>
        <p:blipFill>
          <a:blip r:embed="rId4"/>
          <a:stretch>
            <a:fillRect/>
          </a:stretch>
        </p:blipFill>
        <p:spPr>
          <a:xfrm>
            <a:off x="289854" y="1046855"/>
            <a:ext cx="6072044" cy="5341938"/>
          </a:xfrm>
          <a:prstGeom prst="rect">
            <a:avLst/>
          </a:prstGeom>
        </p:spPr>
      </p:pic>
      <p:pic>
        <p:nvPicPr>
          <p:cNvPr id="5" name="Picture 4">
            <a:extLst>
              <a:ext uri="{FF2B5EF4-FFF2-40B4-BE49-F238E27FC236}">
                <a16:creationId xmlns:a16="http://schemas.microsoft.com/office/drawing/2014/main" id="{AFBB55D8-5E86-A5A0-9D62-A66F033B36A2}"/>
              </a:ext>
            </a:extLst>
          </p:cNvPr>
          <p:cNvPicPr>
            <a:picLocks noChangeAspect="1"/>
          </p:cNvPicPr>
          <p:nvPr/>
        </p:nvPicPr>
        <p:blipFill>
          <a:blip r:embed="rId5"/>
          <a:stretch>
            <a:fillRect/>
          </a:stretch>
        </p:blipFill>
        <p:spPr>
          <a:xfrm>
            <a:off x="6683175" y="1040363"/>
            <a:ext cx="4883985" cy="5335447"/>
          </a:xfrm>
          <a:prstGeom prst="rect">
            <a:avLst/>
          </a:prstGeom>
        </p:spPr>
      </p:pic>
    </p:spTree>
    <p:extLst>
      <p:ext uri="{BB962C8B-B14F-4D97-AF65-F5344CB8AC3E}">
        <p14:creationId xmlns:p14="http://schemas.microsoft.com/office/powerpoint/2010/main" val="226541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services migration project</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269895"/>
            <a:ext cx="8375680" cy="457135"/>
          </a:xfrm>
          <a:prstGeom prst="rect">
            <a:avLst/>
          </a:prstGeom>
          <a:noFill/>
        </p:spPr>
        <p:txBody>
          <a:bodyPr wrap="none" lIns="0" tIns="0" rIns="0" bIns="0" rtlCol="0">
            <a:noAutofit/>
          </a:bodyPr>
          <a:lstStyle/>
          <a:p>
            <a:pPr>
              <a:lnSpc>
                <a:spcPct val="110000"/>
              </a:lnSpc>
              <a:spcBef>
                <a:spcPts val="600"/>
              </a:spcBef>
            </a:pPr>
            <a:r>
              <a:rPr lang="en-US" b="1" dirty="0">
                <a:solidFill>
                  <a:schemeClr val="bg1"/>
                </a:solidFill>
                <a:latin typeface="Calibri Light" panose="020F0302020204030204" pitchFamily="34" charset="0"/>
                <a:cs typeface="Calibri Light" panose="020F0302020204030204" pitchFamily="34" charset="0"/>
              </a:rPr>
              <a:t>Project outcomes</a:t>
            </a:r>
            <a:r>
              <a:rPr lang="en-US" sz="1400" dirty="0">
                <a:solidFill>
                  <a:schemeClr val="bg1"/>
                </a:solidFill>
                <a:ea typeface="Human Sans" charset="0"/>
                <a:cs typeface="Human Sans" charset="0"/>
              </a:rPr>
              <a:t>:</a:t>
            </a: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6" name="Text Placeholder 13">
            <a:extLst>
              <a:ext uri="{FF2B5EF4-FFF2-40B4-BE49-F238E27FC236}">
                <a16:creationId xmlns:a16="http://schemas.microsoft.com/office/drawing/2014/main" id="{6B798F28-06D0-07F7-A66B-C37884E3A45F}"/>
              </a:ext>
            </a:extLst>
          </p:cNvPr>
          <p:cNvSpPr txBox="1">
            <a:spLocks/>
          </p:cNvSpPr>
          <p:nvPr/>
        </p:nvSpPr>
        <p:spPr>
          <a:xfrm>
            <a:off x="289855" y="1610460"/>
            <a:ext cx="11165027" cy="5293116"/>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lnSpc>
                <a:spcPct val="250000"/>
              </a:lnSpc>
              <a:buFont typeface="Arial" panose="020B0604020202020204" pitchFamily="34" charset="0"/>
              <a:buChar char="•"/>
            </a:pPr>
            <a:r>
              <a:rPr lang="en-US" dirty="0"/>
              <a:t>Deliver new products to market takes 4 weeks (Previously were 3-6 months)</a:t>
            </a:r>
          </a:p>
          <a:p>
            <a:pPr marL="285750" indent="-285750">
              <a:lnSpc>
                <a:spcPct val="250000"/>
              </a:lnSpc>
              <a:buFont typeface="Arial" panose="020B0604020202020204" pitchFamily="34" charset="0"/>
              <a:buChar char="•"/>
            </a:pPr>
            <a:r>
              <a:rPr lang="en-US" dirty="0"/>
              <a:t>Deployment duration takes 5 mins without downtime (Previously was manual deployment which took whole Sunday) </a:t>
            </a:r>
          </a:p>
          <a:p>
            <a:pPr marL="285750" indent="-285750">
              <a:lnSpc>
                <a:spcPct val="250000"/>
              </a:lnSpc>
              <a:buFont typeface="Arial" panose="020B0604020202020204" pitchFamily="34" charset="0"/>
              <a:buChar char="•"/>
            </a:pPr>
            <a:r>
              <a:rPr lang="en-US" dirty="0"/>
              <a:t>Support team was decreased from 5 members to 1 (system became more stable and added automation to daily monitor process)</a:t>
            </a:r>
          </a:p>
          <a:p>
            <a:pPr marL="285750" indent="-285750">
              <a:lnSpc>
                <a:spcPct val="250000"/>
              </a:lnSpc>
              <a:buFont typeface="Arial" panose="020B0604020202020204" pitchFamily="34" charset="0"/>
              <a:buChar char="•"/>
            </a:pPr>
            <a:r>
              <a:rPr lang="en-US" dirty="0"/>
              <a:t>Reduced amount of release rollbacks to 0 (added automation testing, full CI/CD, added code review processes and static code quality tools)</a:t>
            </a:r>
          </a:p>
          <a:p>
            <a:pPr marL="285750" indent="-285750">
              <a:lnSpc>
                <a:spcPct val="200000"/>
              </a:lnSpc>
              <a:buFont typeface="Arial" panose="020B0604020202020204" pitchFamily="34" charset="0"/>
              <a:buChar char="•"/>
            </a:pPr>
            <a:endParaRPr lang="en-US" b="1" dirty="0"/>
          </a:p>
        </p:txBody>
      </p:sp>
    </p:spTree>
    <p:extLst>
      <p:ext uri="{BB962C8B-B14F-4D97-AF65-F5344CB8AC3E}">
        <p14:creationId xmlns:p14="http://schemas.microsoft.com/office/powerpoint/2010/main" val="237044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347336" y="2673697"/>
            <a:ext cx="5333999" cy="615553"/>
          </a:xfrm>
        </p:spPr>
        <p:txBody>
          <a:bodyPr/>
          <a:lstStyle/>
          <a:p>
            <a:r>
              <a:rPr lang="en-US" sz="4000" b="0" dirty="0"/>
              <a:t>Introduction – Who I am</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198222" y="135925"/>
            <a:ext cx="5886686" cy="6447919"/>
          </a:xfrm>
        </p:spPr>
        <p:txBody>
          <a:bodyPr/>
          <a:lstStyle/>
          <a:p>
            <a:pPr marL="285750" indent="-285750">
              <a:buFont typeface="Arial" panose="020B0604020202020204" pitchFamily="34" charset="0"/>
              <a:buChar char="•"/>
            </a:pPr>
            <a:r>
              <a:rPr lang="en-US" b="1" dirty="0">
                <a:solidFill>
                  <a:schemeClr val="accent2"/>
                </a:solidFill>
                <a:latin typeface="+mn-lt"/>
              </a:rPr>
              <a:t>Current title</a:t>
            </a:r>
            <a:r>
              <a:rPr lang="en-US" b="1" dirty="0">
                <a:solidFill>
                  <a:schemeClr val="accent2"/>
                </a:solidFill>
              </a:rPr>
              <a:t>: </a:t>
            </a:r>
            <a:r>
              <a:rPr lang="en-US" dirty="0"/>
              <a:t>Lead Software Engineer</a:t>
            </a:r>
          </a:p>
          <a:p>
            <a:pPr marL="285750" indent="-285750">
              <a:buFont typeface="Arial" panose="020B0604020202020204" pitchFamily="34" charset="0"/>
              <a:buChar char="•"/>
            </a:pPr>
            <a:r>
              <a:rPr lang="en-US" b="1" dirty="0">
                <a:solidFill>
                  <a:schemeClr val="accent2"/>
                </a:solidFill>
                <a:latin typeface="+mn-lt"/>
              </a:rPr>
              <a:t>Current roles</a:t>
            </a:r>
            <a:r>
              <a:rPr lang="en-US" b="1" dirty="0">
                <a:solidFill>
                  <a:schemeClr val="accent2"/>
                </a:solidFill>
              </a:rPr>
              <a:t>: </a:t>
            </a:r>
            <a:r>
              <a:rPr lang="en-US" sz="1600" dirty="0">
                <a:latin typeface="+mn-lt"/>
              </a:rPr>
              <a:t>Technical Lead and SME responsible for system analysis, modernization design, and migration of AS400 </a:t>
            </a:r>
            <a:r>
              <a:rPr lang="en-US" dirty="0">
                <a:latin typeface="+mn-lt"/>
              </a:rPr>
              <a:t>mainframe</a:t>
            </a:r>
            <a:r>
              <a:rPr lang="en-US" sz="1600" dirty="0">
                <a:latin typeface="+mn-lt"/>
              </a:rPr>
              <a:t>, components, ETL pipelines, and financial systems. Lead cross-team collaboration, guide technical decisions, and ensure scalable, reliable, and business-aligned solutions that support </a:t>
            </a:r>
            <a:r>
              <a:rPr lang="en-US" sz="1600" dirty="0" err="1">
                <a:latin typeface="+mn-lt"/>
              </a:rPr>
              <a:t>SafeRent’s</a:t>
            </a:r>
            <a:r>
              <a:rPr lang="en-US" sz="1600" dirty="0">
                <a:latin typeface="+mn-lt"/>
              </a:rPr>
              <a:t> long-term platform evolution.</a:t>
            </a:r>
          </a:p>
          <a:p>
            <a:pPr marL="285750" indent="-285750">
              <a:buFont typeface="Arial" panose="020B0604020202020204" pitchFamily="34" charset="0"/>
              <a:buChar char="•"/>
            </a:pPr>
            <a:r>
              <a:rPr lang="en-US" b="1" dirty="0">
                <a:solidFill>
                  <a:schemeClr val="accent2"/>
                </a:solidFill>
                <a:latin typeface="+mn-lt"/>
              </a:rPr>
              <a:t>Key Skills</a:t>
            </a:r>
            <a:r>
              <a:rPr lang="en-US" b="1" dirty="0">
                <a:solidFill>
                  <a:schemeClr val="accent2"/>
                </a:solidFill>
              </a:rPr>
              <a:t>:</a:t>
            </a:r>
            <a:endParaRPr lang="en-US" dirty="0">
              <a:latin typeface="+mn-lt"/>
            </a:endParaRPr>
          </a:p>
          <a:p>
            <a:pPr marL="651510" lvl="2" indent="-285750"/>
            <a:r>
              <a:rPr lang="en-US" sz="1600" dirty="0">
                <a:latin typeface="+mn-lt"/>
                <a:cs typeface="Calibri Light" panose="020F0302020204030204" pitchFamily="34" charset="0"/>
              </a:rPr>
              <a:t>Legacy System Modernization Architecture</a:t>
            </a:r>
          </a:p>
          <a:p>
            <a:pPr marL="651510" lvl="2" indent="-285750"/>
            <a:r>
              <a:rPr lang="en-US" sz="1600" dirty="0">
                <a:latin typeface="+mn-lt"/>
                <a:cs typeface="Calibri Light" panose="020F0302020204030204" pitchFamily="34" charset="0"/>
              </a:rPr>
              <a:t>End-to-End Solution Design</a:t>
            </a:r>
          </a:p>
          <a:p>
            <a:pPr marL="651510" lvl="2" indent="-285750"/>
            <a:r>
              <a:rPr lang="en-US" sz="1600" dirty="0">
                <a:latin typeface="+mn-lt"/>
                <a:cs typeface="Calibri Light" panose="020F0302020204030204" pitchFamily="34" charset="0"/>
              </a:rPr>
              <a:t>Technical Leadership &amp; SME Expertise</a:t>
            </a:r>
          </a:p>
          <a:p>
            <a:pPr marL="651510" lvl="2" indent="-285750"/>
            <a:r>
              <a:rPr lang="en-US" sz="1600" dirty="0">
                <a:latin typeface="+mn-lt"/>
                <a:cs typeface="Calibri Light" panose="020F0302020204030204" pitchFamily="34" charset="0"/>
              </a:rPr>
              <a:t>Enterprise Migration Strategy</a:t>
            </a:r>
          </a:p>
          <a:p>
            <a:pPr marL="651510" lvl="2" indent="-285750"/>
            <a:r>
              <a:rPr lang="en-US" sz="1600" dirty="0">
                <a:latin typeface="+mn-lt"/>
                <a:cs typeface="Calibri Light" panose="020F0302020204030204" pitchFamily="34" charset="0"/>
              </a:rPr>
              <a:t>Cross-Team Collaboration &amp; Stakeholder Alignment</a:t>
            </a:r>
          </a:p>
          <a:p>
            <a:pPr marL="651510" lvl="2" indent="-285750"/>
            <a:r>
              <a:rPr lang="en-US" sz="1600" dirty="0">
                <a:latin typeface="+mn-lt"/>
                <a:cs typeface="Calibri Light" panose="020F0302020204030204" pitchFamily="34" charset="0"/>
              </a:rPr>
              <a:t>Data Integration &amp; ETL Architecture</a:t>
            </a:r>
          </a:p>
          <a:p>
            <a:pPr marL="285750" indent="-285750">
              <a:buFont typeface="Arial" panose="020B0604020202020204" pitchFamily="34" charset="0"/>
              <a:buChar char="•"/>
            </a:pPr>
            <a:r>
              <a:rPr lang="en-US" b="1" dirty="0">
                <a:solidFill>
                  <a:schemeClr val="accent2"/>
                </a:solidFill>
                <a:latin typeface="+mn-lt"/>
              </a:rPr>
              <a:t>Certificates/Educational Programs</a:t>
            </a:r>
            <a:r>
              <a:rPr lang="en-US" b="1" dirty="0">
                <a:solidFill>
                  <a:schemeClr val="accent2"/>
                </a:solidFill>
              </a:rPr>
              <a:t>:</a:t>
            </a:r>
            <a:endParaRPr lang="en-US" b="1" dirty="0">
              <a:latin typeface="+mn-lt"/>
            </a:endParaRPr>
          </a:p>
          <a:p>
            <a:pPr marL="468630" lvl="1" indent="-285750"/>
            <a:r>
              <a:rPr lang="en-US" sz="1600" dirty="0">
                <a:latin typeface="+mn-lt"/>
              </a:rPr>
              <a:t>Solution Architecture School #177 2024Q4 (US/CA)</a:t>
            </a:r>
          </a:p>
          <a:p>
            <a:pPr marL="468630" lvl="1" indent="-285750"/>
            <a:r>
              <a:rPr lang="en-US" sz="1600" dirty="0"/>
              <a:t>Azure AZ-204 Cloud Developer</a:t>
            </a:r>
            <a:endParaRPr lang="en-US" sz="1600" dirty="0">
              <a:latin typeface="+mn-lt"/>
            </a:endParaRPr>
          </a:p>
          <a:p>
            <a:pPr marL="468630" lvl="1" indent="-285750"/>
            <a:r>
              <a:rPr lang="en-US" sz="1600" dirty="0">
                <a:latin typeface="+mn-lt"/>
              </a:rPr>
              <a:t>Implementing a Data Warehouse</a:t>
            </a:r>
          </a:p>
          <a:p>
            <a:pPr marL="468630" lvl="1" indent="-285750"/>
            <a:r>
              <a:rPr lang="en-US" sz="1600" dirty="0">
                <a:latin typeface="+mn-lt"/>
                <a:cs typeface="Calibri Light" panose="020F0302020204030204" pitchFamily="34" charset="0"/>
              </a:rPr>
              <a:t>Databricks fundamentals</a:t>
            </a:r>
            <a:br>
              <a:rPr lang="en-US" sz="1600" dirty="0">
                <a:latin typeface="+mn-lt"/>
                <a:cs typeface="Calibri Light" panose="020F0302020204030204" pitchFamily="34" charset="0"/>
              </a:rPr>
            </a:br>
            <a:endParaRPr lang="en-US" b="1" dirty="0"/>
          </a:p>
        </p:txBody>
      </p:sp>
    </p:spTree>
    <p:extLst>
      <p:ext uri="{BB962C8B-B14F-4D97-AF65-F5344CB8AC3E}">
        <p14:creationId xmlns:p14="http://schemas.microsoft.com/office/powerpoint/2010/main" val="2542667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SFRN-DEVT: executive summary</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529375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effectLst/>
                <a:latin typeface="Calibri" panose="020F0502020204030204" pitchFamily="34" charset="0"/>
                <a:ea typeface="Aptos" panose="020B0004020202020204" pitchFamily="34" charset="0"/>
                <a:cs typeface="Calibri" panose="020F0502020204030204" pitchFamily="34" charset="0"/>
              </a:rPr>
              <a:t>SafeRent</a:t>
            </a:r>
            <a:r>
              <a:rPr lang="en-US" sz="1800" dirty="0">
                <a:effectLst/>
                <a:latin typeface="Calibri" panose="020F0502020204030204" pitchFamily="34" charset="0"/>
                <a:ea typeface="Aptos" panose="020B0004020202020204" pitchFamily="34" charset="0"/>
                <a:cs typeface="Calibri" panose="020F0502020204030204" pitchFamily="34" charset="0"/>
              </a:rPr>
              <a:t> company is currently facing several business problems including increased customer attrition and a decrease in revenue. To address these challenges </a:t>
            </a:r>
            <a:r>
              <a:rPr lang="en-US" sz="1800" dirty="0" err="1">
                <a:effectLst/>
                <a:latin typeface="Calibri" panose="020F0502020204030204" pitchFamily="34" charset="0"/>
                <a:ea typeface="Aptos" panose="020B0004020202020204" pitchFamily="34" charset="0"/>
                <a:cs typeface="Calibri" panose="020F0502020204030204" pitchFamily="34" charset="0"/>
              </a:rPr>
              <a:t>SafeRent</a:t>
            </a:r>
            <a:r>
              <a:rPr lang="en-US" sz="1800" dirty="0">
                <a:effectLst/>
                <a:latin typeface="Calibri" panose="020F0502020204030204" pitchFamily="34" charset="0"/>
                <a:ea typeface="Aptos" panose="020B0004020202020204" pitchFamily="34" charset="0"/>
                <a:cs typeface="Calibri" panose="020F0502020204030204" pitchFamily="34" charset="0"/>
              </a:rPr>
              <a:t> is looking for applications migration and processes improvement solution to achieve business goals like consistent customer grow, decreasing operational costs, enhancing customer satisfaction, reducing time to market for new products, and cutting the number of court cases against the company.</a:t>
            </a:r>
            <a:r>
              <a:rPr lang="en-US" dirty="0">
                <a:effectLst/>
                <a:latin typeface="Calibri" panose="020F0502020204030204" pitchFamily="34" charset="0"/>
                <a:cs typeface="Calibri" panose="020F0502020204030204" pitchFamily="34" charset="0"/>
              </a:rPr>
              <a:t> </a:t>
            </a:r>
          </a:p>
          <a:p>
            <a:r>
              <a:rPr lang="en-US" sz="1800" dirty="0">
                <a:effectLst/>
                <a:latin typeface="Calibri" panose="020F0502020204030204" pitchFamily="34" charset="0"/>
                <a:ea typeface="Aptos" panose="020B0004020202020204" pitchFamily="34" charset="0"/>
                <a:cs typeface="Calibri" panose="020F0502020204030204" pitchFamily="34" charset="0"/>
              </a:rPr>
              <a:t>To achieve these goals, specific business objectives have been identified that involve significant technological upgrades and process improvements. These objectives include migrating legacy IBM AS400 platform to a modern </a:t>
            </a:r>
            <a:r>
              <a:rPr lang="en-US" dirty="0">
                <a:latin typeface="Calibri" panose="020F0502020204030204" pitchFamily="34" charset="0"/>
                <a:ea typeface="Aptos" panose="020B0004020202020204" pitchFamily="34" charset="0"/>
                <a:cs typeface="Calibri" panose="020F0502020204030204" pitchFamily="34" charset="0"/>
              </a:rPr>
              <a:t>on-premise/</a:t>
            </a:r>
            <a:r>
              <a:rPr lang="en-US" sz="1800" dirty="0">
                <a:effectLst/>
                <a:latin typeface="Calibri" panose="020F0502020204030204" pitchFamily="34" charset="0"/>
                <a:ea typeface="Aptos" panose="020B0004020202020204" pitchFamily="34" charset="0"/>
                <a:cs typeface="Calibri" panose="020F0502020204030204" pitchFamily="34" charset="0"/>
              </a:rPr>
              <a:t>cloud architecture, rewriting all source code to a modern language, building a robust Software Development Life Cycle (SDLC), and implementing the Scrum methodology in software development process.</a:t>
            </a:r>
            <a:r>
              <a:rPr lang="en-US" dirty="0">
                <a:effectLst/>
                <a:latin typeface="Calibri" panose="020F0502020204030204" pitchFamily="34" charset="0"/>
                <a:cs typeface="Calibri" panose="020F0502020204030204" pitchFamily="34" charset="0"/>
              </a:rPr>
              <a:t> </a:t>
            </a:r>
          </a:p>
          <a:p>
            <a:r>
              <a:rPr lang="en-US" sz="1800" dirty="0">
                <a:effectLst/>
                <a:latin typeface="Calibri" panose="020F0502020204030204" pitchFamily="34" charset="0"/>
                <a:ea typeface="Aptos" panose="020B0004020202020204" pitchFamily="34" charset="0"/>
                <a:cs typeface="Calibri" panose="020F0502020204030204" pitchFamily="34" charset="0"/>
              </a:rPr>
              <a:t>The migration to a modern architecture will drastically reduce operational costs and provide the scalability needed to support customer growth. Rewriting the source code will allow to deliver new products faster and with fewer issues, directly addressing our goal to decrease time to market. Establishing a comprehensive SDLC will minimize software defects and enhance the efficiency of our software delivery, leading to increased customer satisfaction. Lastly, adopting the Scrum methodology will increase the frequency of product releases, enabling us to be more responsive to customer feedback and adapt quickly to market changes.</a:t>
            </a:r>
            <a:r>
              <a:rPr lang="en-US" dirty="0">
                <a:effectLst/>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Migration will be completed in two phases. First is to migrate as is business logic to a set of Java Spring Boot applications which will operate with PostgreSQL Database and build robust, automated release strategy. Second is to </a:t>
            </a:r>
            <a:r>
              <a:rPr lang="en-US" sz="1800" dirty="0">
                <a:effectLst/>
                <a:latin typeface="Calibri" panose="020F0502020204030204" pitchFamily="34" charset="0"/>
                <a:ea typeface="Aptos" panose="020B0004020202020204" pitchFamily="34" charset="0"/>
                <a:cs typeface="Calibri" panose="020F0502020204030204" pitchFamily="34" charset="0"/>
              </a:rPr>
              <a:t>enhance, improve  business products</a:t>
            </a:r>
            <a:r>
              <a:rPr lang="en-US" sz="1800" b="1" dirty="0">
                <a:effectLst/>
                <a:latin typeface="Calibri" panose="020F0502020204030204" pitchFamily="34" charset="0"/>
                <a:ea typeface="Aptos" panose="020B000402020202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refactor Java application, split Database and deploy this solution to cloud provider.</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183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a:extLst>
              <a:ext uri="{FF2B5EF4-FFF2-40B4-BE49-F238E27FC236}">
                <a16:creationId xmlns:a16="http://schemas.microsoft.com/office/drawing/2014/main" id="{03CAEC1D-7796-49C5-6198-B90AF4B71A18}"/>
              </a:ext>
            </a:extLst>
          </p:cNvPr>
          <p:cNvSpPr>
            <a:spLocks noGrp="1"/>
          </p:cNvSpPr>
          <p:nvPr>
            <p:ph type="title"/>
          </p:nvPr>
        </p:nvSpPr>
        <p:spPr>
          <a:xfrm>
            <a:off x="4073916" y="2469649"/>
            <a:ext cx="4220135" cy="1107996"/>
          </a:xfrm>
        </p:spPr>
        <p:txBody>
          <a:bodyPr/>
          <a:lstStyle/>
          <a:p>
            <a:r>
              <a:rPr lang="en-US" sz="6000" dirty="0">
                <a:solidFill>
                  <a:srgbClr val="00F6FF"/>
                </a:solidFill>
              </a:rPr>
              <a:t>Thank you! </a:t>
            </a:r>
          </a:p>
        </p:txBody>
      </p:sp>
    </p:spTree>
    <p:extLst>
      <p:ext uri="{BB962C8B-B14F-4D97-AF65-F5344CB8AC3E}">
        <p14:creationId xmlns:p14="http://schemas.microsoft.com/office/powerpoint/2010/main" val="88135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6A8DA4-4A28-D489-27BE-116919C9E9AD}"/>
              </a:ext>
            </a:extLst>
          </p:cNvPr>
          <p:cNvSpPr>
            <a:spLocks noGrp="1"/>
          </p:cNvSpPr>
          <p:nvPr>
            <p:ph type="title"/>
          </p:nvPr>
        </p:nvSpPr>
        <p:spPr>
          <a:xfrm>
            <a:off x="360254" y="392905"/>
            <a:ext cx="10896600" cy="338554"/>
          </a:xfrm>
        </p:spPr>
        <p:txBody>
          <a:bodyPr/>
          <a:lstStyle/>
          <a:p>
            <a:r>
              <a:rPr lang="en-US" dirty="0"/>
              <a:t>Working Experience/Career Path</a:t>
            </a:r>
          </a:p>
        </p:txBody>
      </p:sp>
      <p:sp>
        <p:nvSpPr>
          <p:cNvPr id="3" name="Text Placeholder 2">
            <a:extLst>
              <a:ext uri="{FF2B5EF4-FFF2-40B4-BE49-F238E27FC236}">
                <a16:creationId xmlns:a16="http://schemas.microsoft.com/office/drawing/2014/main" id="{7C399520-4FBD-5C31-4C1F-C498957C3E88}"/>
              </a:ext>
            </a:extLst>
          </p:cNvPr>
          <p:cNvSpPr>
            <a:spLocks noGrp="1"/>
          </p:cNvSpPr>
          <p:nvPr>
            <p:ph type="body" sz="quarter" idx="11"/>
          </p:nvPr>
        </p:nvSpPr>
        <p:spPr>
          <a:xfrm>
            <a:off x="360254" y="881314"/>
            <a:ext cx="10896600" cy="480060"/>
          </a:xfrm>
        </p:spPr>
        <p:txBody>
          <a:bodyPr/>
          <a:lstStyle/>
          <a:p>
            <a:r>
              <a:rPr lang="en-US" dirty="0"/>
              <a:t>   </a:t>
            </a:r>
          </a:p>
        </p:txBody>
      </p:sp>
      <p:sp>
        <p:nvSpPr>
          <p:cNvPr id="12" name="Arrow: Right 11">
            <a:extLst>
              <a:ext uri="{FF2B5EF4-FFF2-40B4-BE49-F238E27FC236}">
                <a16:creationId xmlns:a16="http://schemas.microsoft.com/office/drawing/2014/main" id="{94332E03-B2B7-761B-A15B-4008C1DADE16}"/>
              </a:ext>
            </a:extLst>
          </p:cNvPr>
          <p:cNvSpPr/>
          <p:nvPr/>
        </p:nvSpPr>
        <p:spPr bwMode="auto">
          <a:xfrm>
            <a:off x="699154" y="3264305"/>
            <a:ext cx="10793691" cy="1313732"/>
          </a:xfrm>
          <a:prstGeom prst="rightArrow">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8359CD82-3F51-4EC8-2DD6-4E20049291CB}"/>
              </a:ext>
            </a:extLst>
          </p:cNvPr>
          <p:cNvSpPr/>
          <p:nvPr/>
        </p:nvSpPr>
        <p:spPr bwMode="auto">
          <a:xfrm>
            <a:off x="1332274"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FADAFA5C-1EDB-5E0E-BA98-C534DA2B1C98}"/>
              </a:ext>
            </a:extLst>
          </p:cNvPr>
          <p:cNvSpPr/>
          <p:nvPr/>
        </p:nvSpPr>
        <p:spPr bwMode="auto">
          <a:xfrm>
            <a:off x="3405955"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B02EB96C-EE8E-F821-4922-64D5BC9A4D3E}"/>
              </a:ext>
            </a:extLst>
          </p:cNvPr>
          <p:cNvSpPr/>
          <p:nvPr/>
        </p:nvSpPr>
        <p:spPr bwMode="auto">
          <a:xfrm>
            <a:off x="5479636" y="3728912"/>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6" name="Oval 15">
            <a:extLst>
              <a:ext uri="{FF2B5EF4-FFF2-40B4-BE49-F238E27FC236}">
                <a16:creationId xmlns:a16="http://schemas.microsoft.com/office/drawing/2014/main" id="{7B1850A8-D426-042F-3266-313B3182778F}"/>
              </a:ext>
            </a:extLst>
          </p:cNvPr>
          <p:cNvSpPr/>
          <p:nvPr/>
        </p:nvSpPr>
        <p:spPr bwMode="auto">
          <a:xfrm>
            <a:off x="9825036"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7" name="TextBox 16">
            <a:extLst>
              <a:ext uri="{FF2B5EF4-FFF2-40B4-BE49-F238E27FC236}">
                <a16:creationId xmlns:a16="http://schemas.microsoft.com/office/drawing/2014/main" id="{53B74ABC-11B0-2E7D-1DEA-0D5451BE69D2}"/>
              </a:ext>
            </a:extLst>
          </p:cNvPr>
          <p:cNvSpPr txBox="1"/>
          <p:nvPr/>
        </p:nvSpPr>
        <p:spPr>
          <a:xfrm>
            <a:off x="846794"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2008</a:t>
            </a:r>
          </a:p>
          <a:p>
            <a:pPr algn="ctr">
              <a:lnSpc>
                <a:spcPct val="110000"/>
              </a:lnSpc>
              <a:spcBef>
                <a:spcPts val="600"/>
              </a:spcBef>
            </a:pPr>
            <a:r>
              <a:rPr lang="en-US" sz="1400" dirty="0">
                <a:solidFill>
                  <a:schemeClr val="bg1"/>
                </a:solidFill>
                <a:ea typeface="Human Sans" charset="0"/>
                <a:cs typeface="Human Sans" charset="0"/>
              </a:rPr>
              <a:t>Ukrainian Media Holding – Web solutions</a:t>
            </a:r>
          </a:p>
          <a:p>
            <a:pPr algn="ctr">
              <a:lnSpc>
                <a:spcPct val="110000"/>
              </a:lnSpc>
              <a:spcBef>
                <a:spcPts val="600"/>
              </a:spcBef>
            </a:pPr>
            <a:r>
              <a:rPr lang="en-US" sz="1400" dirty="0" err="1">
                <a:solidFill>
                  <a:schemeClr val="bg1"/>
                </a:solidFill>
                <a:ea typeface="Human Sans" charset="0"/>
                <a:cs typeface="Human Sans" charset="0"/>
              </a:rPr>
              <a:t>Korrespondent.net</a:t>
            </a:r>
            <a:r>
              <a:rPr lang="en-US" sz="1400" dirty="0">
                <a:solidFill>
                  <a:schemeClr val="bg1"/>
                </a:solidFill>
                <a:ea typeface="Human Sans" charset="0"/>
                <a:cs typeface="Human Sans" charset="0"/>
              </a:rPr>
              <a:t> </a:t>
            </a:r>
            <a:r>
              <a:rPr lang="en-US" sz="1400" dirty="0" err="1">
                <a:solidFill>
                  <a:schemeClr val="bg1"/>
                </a:solidFill>
                <a:ea typeface="Human Sans" charset="0"/>
                <a:cs typeface="Human Sans" charset="0"/>
              </a:rPr>
              <a:t>football.ua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(Solutions architect)</a:t>
            </a:r>
          </a:p>
          <a:p>
            <a:pPr algn="ctr">
              <a:lnSpc>
                <a:spcPct val="110000"/>
              </a:lnSpc>
              <a:spcBef>
                <a:spcPts val="600"/>
              </a:spcBef>
            </a:pPr>
            <a:r>
              <a:rPr lang="en-US" sz="1400" dirty="0">
                <a:solidFill>
                  <a:schemeClr val="bg1"/>
                </a:solidFill>
                <a:ea typeface="Human Sans" charset="0"/>
                <a:cs typeface="Human Sans" charset="0"/>
              </a:rPr>
              <a:t>Title: CTO</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8" name="TextBox 17">
            <a:extLst>
              <a:ext uri="{FF2B5EF4-FFF2-40B4-BE49-F238E27FC236}">
                <a16:creationId xmlns:a16="http://schemas.microsoft.com/office/drawing/2014/main" id="{8F9C5809-7046-975B-A0F8-7BEDF2581FA5}"/>
              </a:ext>
            </a:extLst>
          </p:cNvPr>
          <p:cNvSpPr txBox="1"/>
          <p:nvPr/>
        </p:nvSpPr>
        <p:spPr>
          <a:xfrm>
            <a:off x="2727225" y="4621877"/>
            <a:ext cx="1743959" cy="1516493"/>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2015</a:t>
            </a:r>
          </a:p>
          <a:p>
            <a:pPr algn="ctr">
              <a:lnSpc>
                <a:spcPct val="110000"/>
              </a:lnSpc>
              <a:spcBef>
                <a:spcPts val="600"/>
              </a:spcBef>
            </a:pPr>
            <a:r>
              <a:rPr lang="en-US" sz="1400" dirty="0">
                <a:solidFill>
                  <a:schemeClr val="bg1"/>
                </a:solidFill>
                <a:ea typeface="Human Sans" charset="0"/>
                <a:cs typeface="Human Sans" charset="0"/>
              </a:rPr>
              <a:t>EPAM – EPM-RQUA</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(Key developer)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Project Manager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9" name="TextBox 18">
            <a:extLst>
              <a:ext uri="{FF2B5EF4-FFF2-40B4-BE49-F238E27FC236}">
                <a16:creationId xmlns:a16="http://schemas.microsoft.com/office/drawing/2014/main" id="{97405906-05BE-D19E-1129-9B7BC042B5DB}"/>
              </a:ext>
            </a:extLst>
          </p:cNvPr>
          <p:cNvSpPr txBox="1"/>
          <p:nvPr/>
        </p:nvSpPr>
        <p:spPr>
          <a:xfrm>
            <a:off x="4800906" y="1790504"/>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2016</a:t>
            </a:r>
          </a:p>
          <a:p>
            <a:pPr algn="ctr">
              <a:lnSpc>
                <a:spcPct val="110000"/>
              </a:lnSpc>
              <a:spcBef>
                <a:spcPts val="600"/>
              </a:spcBef>
            </a:pPr>
            <a:r>
              <a:rPr lang="en-US" sz="1400" dirty="0">
                <a:solidFill>
                  <a:schemeClr val="bg1"/>
                </a:solidFill>
                <a:ea typeface="Human Sans" charset="0"/>
                <a:cs typeface="Human Sans" charset="0"/>
              </a:rPr>
              <a:t>EPAM – CLGX-RPS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
        <p:nvSpPr>
          <p:cNvPr id="20" name="TextBox 19">
            <a:extLst>
              <a:ext uri="{FF2B5EF4-FFF2-40B4-BE49-F238E27FC236}">
                <a16:creationId xmlns:a16="http://schemas.microsoft.com/office/drawing/2014/main" id="{81679039-0851-28F7-BDB6-972E8271EF7D}"/>
              </a:ext>
            </a:extLst>
          </p:cNvPr>
          <p:cNvSpPr txBox="1"/>
          <p:nvPr/>
        </p:nvSpPr>
        <p:spPr>
          <a:xfrm>
            <a:off x="9115767" y="1790504"/>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2023– present</a:t>
            </a:r>
          </a:p>
          <a:p>
            <a:pPr algn="ctr">
              <a:lnSpc>
                <a:spcPct val="110000"/>
              </a:lnSpc>
              <a:spcBef>
                <a:spcPts val="600"/>
              </a:spcBef>
            </a:pPr>
            <a:r>
              <a:rPr lang="en-US" sz="1400" dirty="0">
                <a:solidFill>
                  <a:schemeClr val="bg1"/>
                </a:solidFill>
                <a:ea typeface="Human Sans" charset="0"/>
                <a:cs typeface="Human Sans" charset="0"/>
              </a:rPr>
              <a:t>EPAM – SFRN-DEVT</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(Team Lead, SME)</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2" name="Oval 1">
            <a:extLst>
              <a:ext uri="{FF2B5EF4-FFF2-40B4-BE49-F238E27FC236}">
                <a16:creationId xmlns:a16="http://schemas.microsoft.com/office/drawing/2014/main" id="{2D2F4B6E-6DB5-34BB-9936-87FEE5ACF6CA}"/>
              </a:ext>
            </a:extLst>
          </p:cNvPr>
          <p:cNvSpPr/>
          <p:nvPr/>
        </p:nvSpPr>
        <p:spPr bwMode="auto">
          <a:xfrm>
            <a:off x="7651111" y="3727070"/>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5" name="TextBox 4">
            <a:extLst>
              <a:ext uri="{FF2B5EF4-FFF2-40B4-BE49-F238E27FC236}">
                <a16:creationId xmlns:a16="http://schemas.microsoft.com/office/drawing/2014/main" id="{5DB240B5-3629-380E-1ACE-A400EA6803FC}"/>
              </a:ext>
            </a:extLst>
          </p:cNvPr>
          <p:cNvSpPr txBox="1"/>
          <p:nvPr/>
        </p:nvSpPr>
        <p:spPr>
          <a:xfrm>
            <a:off x="6972381" y="4621877"/>
            <a:ext cx="1743959" cy="1451455"/>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2020</a:t>
            </a:r>
          </a:p>
          <a:p>
            <a:pPr algn="ctr">
              <a:lnSpc>
                <a:spcPct val="110000"/>
              </a:lnSpc>
              <a:spcBef>
                <a:spcPts val="600"/>
              </a:spcBef>
            </a:pPr>
            <a:r>
              <a:rPr lang="en-US" sz="1400" dirty="0">
                <a:solidFill>
                  <a:schemeClr val="bg1"/>
                </a:solidFill>
                <a:ea typeface="Human Sans" charset="0"/>
                <a:cs typeface="Human Sans" charset="0"/>
              </a:rPr>
              <a:t>EPAM – CLGX-RPSM</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(Project Coordinator)</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Title: Lead Software Engineer </a:t>
            </a:r>
          </a:p>
        </p:txBody>
      </p:sp>
    </p:spTree>
    <p:extLst>
      <p:ext uri="{BB962C8B-B14F-4D97-AF65-F5344CB8AC3E}">
        <p14:creationId xmlns:p14="http://schemas.microsoft.com/office/powerpoint/2010/main" val="19056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2" name="TextBox 1">
            <a:extLst>
              <a:ext uri="{FF2B5EF4-FFF2-40B4-BE49-F238E27FC236}">
                <a16:creationId xmlns:a16="http://schemas.microsoft.com/office/drawing/2014/main" id="{F37BE15F-94A0-9BA9-CC9F-DDC59058A0B2}"/>
              </a:ext>
            </a:extLst>
          </p:cNvPr>
          <p:cNvSpPr txBox="1"/>
          <p:nvPr/>
        </p:nvSpPr>
        <p:spPr>
          <a:xfrm>
            <a:off x="6352032" y="2218944"/>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1A45A5F1-ABD0-2254-697E-8B7060EC1095}"/>
              </a:ext>
            </a:extLst>
          </p:cNvPr>
          <p:cNvSpPr txBox="1">
            <a:spLocks/>
          </p:cNvSpPr>
          <p:nvPr/>
        </p:nvSpPr>
        <p:spPr>
          <a:xfrm>
            <a:off x="6510667" y="465644"/>
            <a:ext cx="5150961" cy="6908943"/>
          </a:xfrm>
          <a:prstGeom prst="rect">
            <a:avLst/>
          </a:prstGeom>
        </p:spPr>
        <p:txBody>
          <a:bodyPr vert="horz" wrap="square" lIns="0" tIns="0" rIns="0" bIns="0" rtlCol="0" anchor="t" anchorCtr="0">
            <a:spAutoFit/>
          </a:bodyPr>
          <a:lstStyle>
            <a:lvl1pPr marL="0" indent="0" algn="l" defTabSz="914400" rtl="0" eaLnBrk="1" latinLnBrk="0" hangingPunct="1">
              <a:lnSpc>
                <a:spcPts val="2400"/>
              </a:lnSpc>
              <a:spcBef>
                <a:spcPts val="600"/>
              </a:spcBef>
              <a:spcAft>
                <a:spcPts val="0"/>
              </a:spcAft>
              <a:buFont typeface="Arial" panose="020B0604020202020204" pitchFamily="34" charset="0"/>
              <a:buNone/>
              <a:defRPr lang="en-US" sz="1600" b="0" i="0" kern="1200">
                <a:solidFill>
                  <a:srgbClr val="000000"/>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EPAM – SFRN-DEVT: </a:t>
            </a:r>
          </a:p>
          <a:p>
            <a:r>
              <a:rPr lang="en-US" b="1" dirty="0"/>
              <a:t>Architectural Discovery &amp; Design Analysis</a:t>
            </a:r>
          </a:p>
          <a:p>
            <a:pPr marL="285750" indent="-285750">
              <a:buFont typeface="Arial" panose="020B0604020202020204" pitchFamily="34" charset="0"/>
              <a:buChar char="•"/>
            </a:pPr>
            <a:r>
              <a:rPr lang="en-US" dirty="0"/>
              <a:t>Joined the project at its inception and led the discovery phase during the transition to EPAM.</a:t>
            </a:r>
          </a:p>
          <a:p>
            <a:pPr marL="285750" indent="-285750">
              <a:buFont typeface="Arial" panose="020B0604020202020204" pitchFamily="34" charset="0"/>
              <a:buChar char="•"/>
            </a:pPr>
            <a:r>
              <a:rPr lang="en-US" dirty="0"/>
              <a:t>Conducted deep structural analysis of legacy RPS components through collaboration with existing vendors, RPS architects, and business stakeholders.</a:t>
            </a:r>
          </a:p>
          <a:p>
            <a:pPr marL="285750" indent="-285750">
              <a:buFont typeface="Arial" panose="020B0604020202020204" pitchFamily="34" charset="0"/>
              <a:buChar char="•"/>
            </a:pPr>
            <a:r>
              <a:rPr lang="en-US" dirty="0"/>
              <a:t>Produced architectural documentation and diagrams that served as the blueprint of future modernization.</a:t>
            </a:r>
          </a:p>
          <a:p>
            <a:r>
              <a:rPr lang="en-US" b="1" dirty="0">
                <a:solidFill>
                  <a:schemeClr val="tx1"/>
                </a:solidFill>
              </a:rPr>
              <a:t>AS400 UI &amp; Interface Modernization</a:t>
            </a:r>
          </a:p>
          <a:p>
            <a:pPr marL="285750" indent="-285750">
              <a:buFont typeface="Arial" panose="020B0604020202020204" pitchFamily="34" charset="0"/>
              <a:buChar char="•"/>
            </a:pPr>
            <a:r>
              <a:rPr lang="en-US" dirty="0">
                <a:solidFill>
                  <a:schemeClr val="tx1"/>
                </a:solidFill>
              </a:rPr>
              <a:t>Designed architecture for migrating AS400 RPG apps into a modern Angular SPA platform.</a:t>
            </a:r>
          </a:p>
          <a:p>
            <a:pPr marL="285750" indent="-285750">
              <a:buFont typeface="Arial" panose="020B0604020202020204" pitchFamily="34" charset="0"/>
              <a:buChar char="•"/>
            </a:pPr>
            <a:r>
              <a:rPr lang="en-US" dirty="0">
                <a:solidFill>
                  <a:schemeClr val="tx1"/>
                </a:solidFill>
              </a:rPr>
              <a:t>Ensured a dual-environment setup, supporting multiple databases simultaneously and enabling a smooth, low-risk transition to the new system.</a:t>
            </a:r>
          </a:p>
          <a:p>
            <a:pPr marL="285750" indent="-285750">
              <a:buFont typeface="Arial" panose="020B0604020202020204" pitchFamily="34" charset="0"/>
              <a:buChar char="•"/>
            </a:pPr>
            <a:r>
              <a:rPr lang="en-US" dirty="0">
                <a:solidFill>
                  <a:schemeClr val="tx1"/>
                </a:solidFill>
              </a:rPr>
              <a:t>The solution remains in production and continues to evolve, validating the robustness and forward-looking nature of the architecture.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82777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A26073DA-E601-976A-D6E6-81B1BDDF7CB1}"/>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510667" y="465644"/>
            <a:ext cx="5150961" cy="4363054"/>
          </a:xfrm>
        </p:spPr>
        <p:txBody>
          <a:bodyPr/>
          <a:lstStyle/>
          <a:p>
            <a:r>
              <a:rPr lang="en-US" b="1" dirty="0">
                <a:solidFill>
                  <a:schemeClr val="tx1"/>
                </a:solidFill>
              </a:rPr>
              <a:t>EPAM – SFRN-DEVT: </a:t>
            </a:r>
          </a:p>
          <a:p>
            <a:r>
              <a:rPr lang="en-US" b="1" dirty="0">
                <a:solidFill>
                  <a:schemeClr val="tx1"/>
                </a:solidFill>
              </a:rPr>
              <a:t>Transition to EPAM Managed Services</a:t>
            </a:r>
          </a:p>
          <a:p>
            <a:pPr marL="285750" indent="-285750">
              <a:buFont typeface="Arial" panose="020B0604020202020204" pitchFamily="34" charset="0"/>
              <a:buChar char="•"/>
            </a:pPr>
            <a:r>
              <a:rPr lang="en-US" dirty="0">
                <a:solidFill>
                  <a:schemeClr val="tx1"/>
                </a:solidFill>
              </a:rPr>
              <a:t>Played a key role in preparing the full transition from third-party vendors to EPAM’s managed-services model.</a:t>
            </a:r>
          </a:p>
          <a:p>
            <a:pPr marL="285750" indent="-285750">
              <a:buFont typeface="Arial" panose="020B0604020202020204" pitchFamily="34" charset="0"/>
              <a:buChar char="•"/>
            </a:pPr>
            <a:r>
              <a:rPr lang="en-US" dirty="0">
                <a:solidFill>
                  <a:schemeClr val="tx1"/>
                </a:solidFill>
              </a:rPr>
              <a:t>Created complete system architecture diagrams and documented responsibilities across all vendor and internal teams.</a:t>
            </a:r>
          </a:p>
          <a:p>
            <a:pPr marL="285750" indent="-285750">
              <a:buFont typeface="Arial" panose="020B0604020202020204" pitchFamily="34" charset="0"/>
              <a:buChar char="•"/>
            </a:pPr>
            <a:r>
              <a:rPr lang="en-US" dirty="0">
                <a:solidFill>
                  <a:schemeClr val="tx1"/>
                </a:solidFill>
              </a:rPr>
              <a:t>Supported the migration of SRS solutions from the corporate CoreLogic environment to a dedicated client data center.</a:t>
            </a:r>
          </a:p>
          <a:p>
            <a:pPr marL="285750" indent="-285750">
              <a:buFont typeface="Arial" panose="020B0604020202020204" pitchFamily="34" charset="0"/>
              <a:buChar char="•"/>
            </a:pPr>
            <a:r>
              <a:rPr lang="en-US" dirty="0">
                <a:solidFill>
                  <a:schemeClr val="tx1"/>
                </a:solidFill>
              </a:rPr>
              <a:t>With clear documentation and architectural planning, the data-center transition was completed in six months, with me acting as SME for .NET and DB solutions.</a:t>
            </a:r>
          </a:p>
        </p:txBody>
      </p:sp>
      <p:sp>
        <p:nvSpPr>
          <p:cNvPr id="2" name="TextBox 1">
            <a:extLst>
              <a:ext uri="{FF2B5EF4-FFF2-40B4-BE49-F238E27FC236}">
                <a16:creationId xmlns:a16="http://schemas.microsoft.com/office/drawing/2014/main" id="{39C8E4A1-A27F-6B09-5207-C0C95DCD3B1F}"/>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A7C47CE0-A6F3-1669-DB17-D180998DC10F}"/>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40967EF3-6C67-8CEE-640D-0079F02677C8}"/>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889020D8-1181-DD9C-08D1-36A1AA80EAEA}"/>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9378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30F7-E995-B17A-CAF7-A036FA7B6C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A69ECC-0CF4-92EA-2817-41C8FF9868C7}"/>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49AC1C81-3237-C748-462D-B0F376774C69}"/>
              </a:ext>
            </a:extLst>
          </p:cNvPr>
          <p:cNvSpPr>
            <a:spLocks noGrp="1"/>
          </p:cNvSpPr>
          <p:nvPr>
            <p:ph type="title"/>
          </p:nvPr>
        </p:nvSpPr>
        <p:spPr>
          <a:xfrm>
            <a:off x="347336" y="2813447"/>
            <a:ext cx="5333999" cy="1231106"/>
          </a:xfrm>
        </p:spPr>
        <p:txBody>
          <a:bodyPr/>
          <a:lstStyle/>
          <a:p>
            <a:r>
              <a:rPr lang="en-US" sz="4000" b="0" dirty="0">
                <a:solidFill>
                  <a:schemeClr val="accent2"/>
                </a:solidFill>
              </a:rPr>
              <a:t>Contribution to projects and achievements</a:t>
            </a:r>
          </a:p>
        </p:txBody>
      </p:sp>
      <p:sp>
        <p:nvSpPr>
          <p:cNvPr id="12" name="TextBox 11">
            <a:extLst>
              <a:ext uri="{FF2B5EF4-FFF2-40B4-BE49-F238E27FC236}">
                <a16:creationId xmlns:a16="http://schemas.microsoft.com/office/drawing/2014/main" id="{795D4828-92E0-ECFD-3350-F23F1CF38649}"/>
              </a:ext>
            </a:extLst>
          </p:cNvPr>
          <p:cNvSpPr txBox="1"/>
          <p:nvPr/>
        </p:nvSpPr>
        <p:spPr>
          <a:xfrm>
            <a:off x="347336" y="373231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sp>
        <p:nvSpPr>
          <p:cNvPr id="14" name="Text Placeholder 13">
            <a:extLst>
              <a:ext uri="{FF2B5EF4-FFF2-40B4-BE49-F238E27FC236}">
                <a16:creationId xmlns:a16="http://schemas.microsoft.com/office/drawing/2014/main" id="{CF5A7273-A98A-0F0C-BFB1-3841072F83E9}"/>
              </a:ext>
            </a:extLst>
          </p:cNvPr>
          <p:cNvSpPr>
            <a:spLocks noGrp="1"/>
          </p:cNvSpPr>
          <p:nvPr>
            <p:ph type="body" sz="quarter" idx="16"/>
          </p:nvPr>
        </p:nvSpPr>
        <p:spPr>
          <a:xfrm>
            <a:off x="6510667" y="465644"/>
            <a:ext cx="5150961" cy="5831725"/>
          </a:xfrm>
        </p:spPr>
        <p:txBody>
          <a:bodyPr/>
          <a:lstStyle/>
          <a:p>
            <a:r>
              <a:rPr lang="en-US" b="1" dirty="0">
                <a:solidFill>
                  <a:schemeClr val="tx1"/>
                </a:solidFill>
              </a:rPr>
              <a:t>EPAM – SFRN-DEVT: </a:t>
            </a:r>
          </a:p>
          <a:p>
            <a:r>
              <a:rPr lang="en-US" b="1" dirty="0"/>
              <a:t>Data Flow &amp; ETL Migration (SSIS / Pentaho)</a:t>
            </a:r>
          </a:p>
          <a:p>
            <a:pPr marL="285750" indent="-285750">
              <a:buFont typeface="Arial" panose="020B0604020202020204" pitchFamily="34" charset="0"/>
              <a:buChar char="•"/>
            </a:pPr>
            <a:r>
              <a:rPr lang="en-US" dirty="0"/>
              <a:t>Led a team of 10 developers to migrate AS400 jobs and custom tooling into standardized SSIS and Pentaho ETL workflows.</a:t>
            </a:r>
          </a:p>
          <a:p>
            <a:pPr marL="285750" indent="-285750">
              <a:buFont typeface="Arial" panose="020B0604020202020204" pitchFamily="34" charset="0"/>
              <a:buChar char="•"/>
            </a:pPr>
            <a:r>
              <a:rPr lang="en-US" dirty="0"/>
              <a:t>Developed a detailed WBS, conducted migration planning, and guided the team on data-flow design.</a:t>
            </a:r>
          </a:p>
          <a:p>
            <a:pPr marL="285750" indent="-285750">
              <a:buFont typeface="Arial" panose="020B0604020202020204" pitchFamily="34" charset="0"/>
              <a:buChar char="•"/>
            </a:pPr>
            <a:r>
              <a:rPr lang="en-US" dirty="0"/>
              <a:t>Demonstrated tech expertise across legacy systems, ETL pipelines, and modern data-integration patterns.</a:t>
            </a:r>
          </a:p>
          <a:p>
            <a:r>
              <a:rPr lang="en-US" b="1" dirty="0"/>
              <a:t>Billing System Migration (Oracle Fin → Sage Intacct)</a:t>
            </a:r>
          </a:p>
          <a:p>
            <a:pPr marL="285750" indent="-285750">
              <a:buFont typeface="Arial" panose="020B0604020202020204" pitchFamily="34" charset="0"/>
              <a:buChar char="•"/>
            </a:pPr>
            <a:r>
              <a:rPr lang="en-US" dirty="0"/>
              <a:t>Acted as SME and Software Architect for the full financial-system migration initiative.</a:t>
            </a:r>
          </a:p>
          <a:p>
            <a:pPr marL="285750" indent="-285750">
              <a:buFont typeface="Arial" panose="020B0604020202020204" pitchFamily="34" charset="0"/>
              <a:buChar char="•"/>
            </a:pPr>
            <a:r>
              <a:rPr lang="en-US" dirty="0"/>
              <a:t>Designed and oversaw data extraction, transactional capture, transformation/normalization to Intacct’s data model, and integration adaptation.</a:t>
            </a:r>
          </a:p>
          <a:p>
            <a:pPr marL="285750" indent="-285750">
              <a:buFont typeface="Arial" panose="020B0604020202020204" pitchFamily="34" charset="0"/>
              <a:buChar char="•"/>
            </a:pPr>
            <a:r>
              <a:rPr lang="en-US" dirty="0"/>
              <a:t>Managed parallel run, validation cycles, cutover execution, and post-migration support.</a:t>
            </a:r>
          </a:p>
        </p:txBody>
      </p:sp>
      <p:sp>
        <p:nvSpPr>
          <p:cNvPr id="2" name="TextBox 1">
            <a:extLst>
              <a:ext uri="{FF2B5EF4-FFF2-40B4-BE49-F238E27FC236}">
                <a16:creationId xmlns:a16="http://schemas.microsoft.com/office/drawing/2014/main" id="{0C12B6BB-FB1A-C6ED-50A7-6FC41FF5E5F0}"/>
              </a:ext>
            </a:extLst>
          </p:cNvPr>
          <p:cNvSpPr txBox="1"/>
          <p:nvPr/>
        </p:nvSpPr>
        <p:spPr>
          <a:xfrm>
            <a:off x="2414016" y="158496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3" name="TextBox 2">
            <a:extLst>
              <a:ext uri="{FF2B5EF4-FFF2-40B4-BE49-F238E27FC236}">
                <a16:creationId xmlns:a16="http://schemas.microsoft.com/office/drawing/2014/main" id="{B9A21069-742E-383C-4C44-99FA7AF1AACD}"/>
              </a:ext>
            </a:extLst>
          </p:cNvPr>
          <p:cNvSpPr txBox="1"/>
          <p:nvPr/>
        </p:nvSpPr>
        <p:spPr>
          <a:xfrm>
            <a:off x="3279648" y="1353312"/>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was</a:t>
            </a:r>
          </a:p>
        </p:txBody>
      </p:sp>
      <p:sp>
        <p:nvSpPr>
          <p:cNvPr id="4" name="TextBox 3">
            <a:extLst>
              <a:ext uri="{FF2B5EF4-FFF2-40B4-BE49-F238E27FC236}">
                <a16:creationId xmlns:a16="http://schemas.microsoft.com/office/drawing/2014/main" id="{0C9A89F1-DD7B-1209-E4B4-7B0CF0A25983}"/>
              </a:ext>
            </a:extLst>
          </p:cNvPr>
          <p:cNvSpPr txBox="1"/>
          <p:nvPr/>
        </p:nvSpPr>
        <p:spPr>
          <a:xfrm>
            <a:off x="4059936" y="1402080"/>
            <a:ext cx="0" cy="0"/>
          </a:xfrm>
          <a:prstGeom prst="rect">
            <a:avLst/>
          </a:prstGeom>
          <a:noFill/>
        </p:spPr>
        <p:txBody>
          <a:bodyPr wrap="none" lIns="0" tIns="0" rIns="0" bIns="0" rtlCol="0">
            <a:noAutofit/>
          </a:bodyPr>
          <a:lstStyle/>
          <a:p>
            <a:pPr>
              <a:lnSpc>
                <a:spcPct val="110000"/>
              </a:lnSpc>
              <a:spcBef>
                <a:spcPts val="600"/>
              </a:spcBef>
            </a:pPr>
            <a:r>
              <a:rPr lang="en-US" sz="1200" dirty="0">
                <a:ea typeface="Human Sans" charset="0"/>
                <a:cs typeface="Human Sans" charset="0"/>
              </a:rPr>
              <a:t>main</a:t>
            </a:r>
          </a:p>
        </p:txBody>
      </p:sp>
      <p:sp>
        <p:nvSpPr>
          <p:cNvPr id="5" name="TextBox 4">
            <a:extLst>
              <a:ext uri="{FF2B5EF4-FFF2-40B4-BE49-F238E27FC236}">
                <a16:creationId xmlns:a16="http://schemas.microsoft.com/office/drawing/2014/main" id="{B560F192-3245-A2B2-9F6C-E7ED1EBC5037}"/>
              </a:ext>
            </a:extLst>
          </p:cNvPr>
          <p:cNvSpPr txBox="1"/>
          <p:nvPr/>
        </p:nvSpPr>
        <p:spPr>
          <a:xfrm>
            <a:off x="4255008" y="1353312"/>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156384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EPAM Badges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686695"/>
            <a:ext cx="4185501" cy="914400"/>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p:txBody>
      </p:sp>
      <p:pic>
        <p:nvPicPr>
          <p:cNvPr id="17" name="Picture 16" descr="A screenshot of a computer&#10;&#10;AI-generated content may be incorrect.">
            <a:extLst>
              <a:ext uri="{FF2B5EF4-FFF2-40B4-BE49-F238E27FC236}">
                <a16:creationId xmlns:a16="http://schemas.microsoft.com/office/drawing/2014/main" id="{357AB08A-AD11-8EC2-49F6-F903BC65E56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92780" y="4088338"/>
            <a:ext cx="1463040" cy="1371600"/>
          </a:xfrm>
          <a:prstGeom prst="rect">
            <a:avLst/>
          </a:prstGeom>
        </p:spPr>
      </p:pic>
      <p:pic>
        <p:nvPicPr>
          <p:cNvPr id="21" name="Picture 20" descr="A screenshot of a phone&#10;&#10;AI-generated content may be incorrect.">
            <a:extLst>
              <a:ext uri="{FF2B5EF4-FFF2-40B4-BE49-F238E27FC236}">
                <a16:creationId xmlns:a16="http://schemas.microsoft.com/office/drawing/2014/main" id="{EF54507C-E784-EA4D-42E8-41ECB591828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32960" y="2052366"/>
            <a:ext cx="1463040" cy="1463040"/>
          </a:xfrm>
          <a:prstGeom prst="rect">
            <a:avLst/>
          </a:prstGeom>
          <a:noFill/>
        </p:spPr>
      </p:pic>
      <p:pic>
        <p:nvPicPr>
          <p:cNvPr id="24" name="Picture 23" descr="A screenshot of a phone&#10;&#10;AI-generated content may be incorrect.">
            <a:extLst>
              <a:ext uri="{FF2B5EF4-FFF2-40B4-BE49-F238E27FC236}">
                <a16:creationId xmlns:a16="http://schemas.microsoft.com/office/drawing/2014/main" id="{C786F286-46D4-0423-E128-D618F9A4A40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986199" y="4088338"/>
            <a:ext cx="1463040" cy="1371600"/>
          </a:xfrm>
          <a:prstGeom prst="rect">
            <a:avLst/>
          </a:prstGeom>
        </p:spPr>
      </p:pic>
      <p:pic>
        <p:nvPicPr>
          <p:cNvPr id="26" name="Picture 25" descr="A screenshot of a thank you message&#10;&#10;AI-generated content may be incorrect.">
            <a:extLst>
              <a:ext uri="{FF2B5EF4-FFF2-40B4-BE49-F238E27FC236}">
                <a16:creationId xmlns:a16="http://schemas.microsoft.com/office/drawing/2014/main" id="{FA3A3D28-2F34-FC72-FE7C-BA3B849188E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399361" y="4088338"/>
            <a:ext cx="1463040" cy="1463040"/>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78185FF3-8555-A558-7EA9-7C502187D81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626863" y="4068534"/>
            <a:ext cx="1463040" cy="1463040"/>
          </a:xfrm>
          <a:prstGeom prst="rect">
            <a:avLst/>
          </a:prstGeom>
        </p:spPr>
      </p:pic>
      <p:pic>
        <p:nvPicPr>
          <p:cNvPr id="30" name="Picture 29" descr="A screenshot of a phone&#10;&#10;AI-generated content may be incorrect.">
            <a:extLst>
              <a:ext uri="{FF2B5EF4-FFF2-40B4-BE49-F238E27FC236}">
                <a16:creationId xmlns:a16="http://schemas.microsoft.com/office/drawing/2014/main" id="{728B433E-C560-B0CA-D98D-07C93D59A7C8}"/>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9946723" y="2052366"/>
            <a:ext cx="1463040" cy="1595073"/>
          </a:xfrm>
          <a:prstGeom prst="rect">
            <a:avLst/>
          </a:prstGeom>
        </p:spPr>
      </p:pic>
      <p:pic>
        <p:nvPicPr>
          <p:cNvPr id="32" name="Picture 31" descr="A screenshot of a cellphone&#10;&#10;AI-generated content may be incorrect.">
            <a:extLst>
              <a:ext uri="{FF2B5EF4-FFF2-40B4-BE49-F238E27FC236}">
                <a16:creationId xmlns:a16="http://schemas.microsoft.com/office/drawing/2014/main" id="{E5DB75DD-D8C0-174B-7DDD-C02A6018871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173042" y="2052366"/>
            <a:ext cx="1463040" cy="1595073"/>
          </a:xfrm>
          <a:prstGeom prst="rect">
            <a:avLst/>
          </a:prstGeom>
        </p:spPr>
      </p:pic>
      <p:pic>
        <p:nvPicPr>
          <p:cNvPr id="34" name="Picture 33" descr="A blue and white circle with text and a blue and white circle with white text&#10;&#10;AI-generated content may be incorrect.">
            <a:extLst>
              <a:ext uri="{FF2B5EF4-FFF2-40B4-BE49-F238E27FC236}">
                <a16:creationId xmlns:a16="http://schemas.microsoft.com/office/drawing/2014/main" id="{FF075429-2CF9-95DC-23BA-E50406136AB3}"/>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6399361" y="2057400"/>
            <a:ext cx="1463040" cy="1371600"/>
          </a:xfrm>
          <a:prstGeom prst="rect">
            <a:avLst/>
          </a:prstGeom>
        </p:spPr>
      </p:pic>
      <p:pic>
        <p:nvPicPr>
          <p:cNvPr id="36" name="Picture 35" descr="A screenshot of a cellphone&#10;&#10;AI-generated content may be incorrect.">
            <a:extLst>
              <a:ext uri="{FF2B5EF4-FFF2-40B4-BE49-F238E27FC236}">
                <a16:creationId xmlns:a16="http://schemas.microsoft.com/office/drawing/2014/main" id="{2C3D375D-80B9-094B-42B7-643D63ACBA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116" y="2056383"/>
            <a:ext cx="1460028" cy="1591056"/>
          </a:xfrm>
          <a:prstGeom prst="rect">
            <a:avLst/>
          </a:prstGeom>
        </p:spPr>
      </p:pic>
      <p:pic>
        <p:nvPicPr>
          <p:cNvPr id="38" name="Picture 37" descr="A purple circle with black text&#10;&#10;AI-generated content may be incorrect.">
            <a:extLst>
              <a:ext uri="{FF2B5EF4-FFF2-40B4-BE49-F238E27FC236}">
                <a16:creationId xmlns:a16="http://schemas.microsoft.com/office/drawing/2014/main" id="{8FC5DBF2-1307-245E-DFEA-2C3FD96A650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854366" y="2057400"/>
            <a:ext cx="1463040" cy="1371600"/>
          </a:xfrm>
          <a:prstGeom prst="rect">
            <a:avLst/>
          </a:prstGeom>
        </p:spPr>
      </p:pic>
      <p:pic>
        <p:nvPicPr>
          <p:cNvPr id="40" name="Picture 39" descr="A screenshot of a social media post&#10;&#10;AI-generated content may be incorrect.">
            <a:extLst>
              <a:ext uri="{FF2B5EF4-FFF2-40B4-BE49-F238E27FC236}">
                <a16:creationId xmlns:a16="http://schemas.microsoft.com/office/drawing/2014/main" id="{C2D4BF25-0BE9-CFA1-82B0-77D4052D6E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104" y="4068534"/>
            <a:ext cx="1463040" cy="1373985"/>
          </a:xfrm>
          <a:prstGeom prst="rect">
            <a:avLst/>
          </a:prstGeom>
        </p:spPr>
      </p:pic>
      <p:pic>
        <p:nvPicPr>
          <p:cNvPr id="42" name="Picture 41" descr="A screen shot of a logo&#10;&#10;AI-generated content may be incorrect.">
            <a:extLst>
              <a:ext uri="{FF2B5EF4-FFF2-40B4-BE49-F238E27FC236}">
                <a16:creationId xmlns:a16="http://schemas.microsoft.com/office/drawing/2014/main" id="{A178D56E-7259-78A3-45A6-9CC4374E49A4}"/>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854366" y="4068534"/>
            <a:ext cx="1463040" cy="1371600"/>
          </a:xfrm>
          <a:prstGeom prst="rect">
            <a:avLst/>
          </a:prstGeom>
        </p:spPr>
      </p:pic>
    </p:spTree>
    <p:extLst>
      <p:ext uri="{BB962C8B-B14F-4D97-AF65-F5344CB8AC3E}">
        <p14:creationId xmlns:p14="http://schemas.microsoft.com/office/powerpoint/2010/main" val="291415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3"/>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28467" y="2227344"/>
            <a:ext cx="5333999" cy="1846659"/>
          </a:xfrm>
        </p:spPr>
        <p:txBody>
          <a:bodyPr/>
          <a:lstStyle/>
          <a:p>
            <a:r>
              <a:rPr lang="en-US" sz="4000" b="0" dirty="0">
                <a:solidFill>
                  <a:schemeClr val="accent2"/>
                </a:solidFill>
              </a:rPr>
              <a:t>Summary – justification for promotion, goals for future</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498347" y="465644"/>
            <a:ext cx="5263725" cy="5646398"/>
          </a:xfrm>
        </p:spPr>
        <p:txBody>
          <a:bodyPr/>
          <a:lstStyle/>
          <a:p>
            <a:pPr marL="285750" indent="-285750">
              <a:buFont typeface="Arial" panose="020B0604020202020204" pitchFamily="34" charset="0"/>
              <a:buChar char="•"/>
            </a:pPr>
            <a:r>
              <a:rPr lang="en-US" dirty="0">
                <a:solidFill>
                  <a:schemeClr val="tx1"/>
                </a:solidFill>
              </a:rPr>
              <a:t>Demonstrated strong ownership of architecture and delivery across the </a:t>
            </a:r>
            <a:r>
              <a:rPr lang="en-US" dirty="0" err="1">
                <a:solidFill>
                  <a:schemeClr val="tx1"/>
                </a:solidFill>
              </a:rPr>
              <a:t>SafeRent</a:t>
            </a:r>
            <a:r>
              <a:rPr lang="en-US" dirty="0">
                <a:solidFill>
                  <a:schemeClr val="tx1"/>
                </a:solidFill>
              </a:rPr>
              <a:t> account, ensuring solutions align with business and engineering strategy.</a:t>
            </a:r>
          </a:p>
          <a:p>
            <a:pPr marL="285750" indent="-285750">
              <a:buFont typeface="Arial" panose="020B0604020202020204" pitchFamily="34" charset="0"/>
              <a:buChar char="•"/>
            </a:pPr>
            <a:r>
              <a:rPr lang="en-US" dirty="0">
                <a:solidFill>
                  <a:schemeClr val="tx1"/>
                </a:solidFill>
              </a:rPr>
              <a:t>Led legacy system discovery and modernization, defining scalable modern architectures.</a:t>
            </a:r>
          </a:p>
          <a:p>
            <a:pPr marL="285750" indent="-285750">
              <a:buFont typeface="Arial" panose="020B0604020202020204" pitchFamily="34" charset="0"/>
              <a:buChar char="•"/>
            </a:pPr>
            <a:r>
              <a:rPr lang="en-US" dirty="0">
                <a:solidFill>
                  <a:schemeClr val="tx1"/>
                </a:solidFill>
              </a:rPr>
              <a:t>Proactively identified and drove resolution of technical debt, generating additional value and revenue for EPAM.</a:t>
            </a:r>
          </a:p>
          <a:p>
            <a:pPr marL="285750" indent="-285750">
              <a:buFont typeface="Arial" panose="020B0604020202020204" pitchFamily="34" charset="0"/>
              <a:buChar char="•"/>
            </a:pPr>
            <a:r>
              <a:rPr lang="en-US" dirty="0">
                <a:solidFill>
                  <a:schemeClr val="tx1"/>
                </a:solidFill>
              </a:rPr>
              <a:t>Improved system maintainability, scalability, and reliability through clear architectural guidance and governance.</a:t>
            </a:r>
          </a:p>
          <a:p>
            <a:pPr marL="285750" indent="-285750">
              <a:buFont typeface="Arial" panose="020B0604020202020204" pitchFamily="34" charset="0"/>
              <a:buChar char="•"/>
            </a:pPr>
            <a:r>
              <a:rPr lang="en-US" dirty="0">
                <a:solidFill>
                  <a:schemeClr val="tx1"/>
                </a:solidFill>
              </a:rPr>
              <a:t>Effectively communicated with stakeholders, breaking down complex work and enabling timely, high-quality delivery.</a:t>
            </a:r>
          </a:p>
          <a:p>
            <a:pPr marL="285750" indent="-285750">
              <a:buFont typeface="Arial" panose="020B0604020202020204" pitchFamily="34" charset="0"/>
              <a:buChar char="•"/>
            </a:pPr>
            <a:r>
              <a:rPr lang="en-US" dirty="0">
                <a:solidFill>
                  <a:schemeClr val="tx1"/>
                </a:solidFill>
              </a:rPr>
              <a:t>Plan to expand architectural influence across more domains and strengthen governance and cloud-native modernization.</a:t>
            </a:r>
          </a:p>
          <a:p>
            <a:pPr marL="285750" indent="-285750">
              <a:buFont typeface="Arial" panose="020B0604020202020204" pitchFamily="34" charset="0"/>
              <a:buChar char="•"/>
            </a:pPr>
            <a:r>
              <a:rPr lang="en-US" dirty="0">
                <a:solidFill>
                  <a:schemeClr val="tx1"/>
                </a:solidFill>
              </a:rPr>
              <a:t>Aim to mentor engineering teams, drive innovation, and contribute to EPAM’s wider architecture community.</a:t>
            </a:r>
          </a:p>
        </p:txBody>
      </p:sp>
    </p:spTree>
    <p:extLst>
      <p:ext uri="{BB962C8B-B14F-4D97-AF65-F5344CB8AC3E}">
        <p14:creationId xmlns:p14="http://schemas.microsoft.com/office/powerpoint/2010/main" val="321486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4" y="360366"/>
            <a:ext cx="11612289" cy="615553"/>
          </a:xfrm>
        </p:spPr>
        <p:txBody>
          <a:bodyPr/>
          <a:lstStyle/>
          <a:p>
            <a:r>
              <a:rPr lang="en-US" sz="4000" dirty="0"/>
              <a:t>SFRN-DEVT: 2024. Client onboarding app. </a:t>
            </a:r>
            <a:r>
              <a:rPr lang="en-US" sz="4000" dirty="0" err="1"/>
              <a:t>NewAccount</a:t>
            </a:r>
            <a:endParaRPr lang="en-US" sz="4000" dirty="0"/>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073953"/>
            <a:ext cx="8375680" cy="457135"/>
          </a:xfrm>
          <a:prstGeom prst="rect">
            <a:avLst/>
          </a:prstGeom>
          <a:noFill/>
        </p:spPr>
        <p:txBody>
          <a:bodyPr wrap="none" lIns="0" tIns="0" rIns="0" bIns="0" rtlCol="0">
            <a:noAutofit/>
          </a:bodyPr>
          <a:lstStyle/>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a:p>
            <a:pPr>
              <a:lnSpc>
                <a:spcPct val="110000"/>
              </a:lnSpc>
              <a:spcBef>
                <a:spcPts val="600"/>
              </a:spcBef>
            </a:pPr>
            <a:endParaRPr lang="en-US" sz="1400" dirty="0">
              <a:solidFill>
                <a:schemeClr val="bg1"/>
              </a:solidFill>
              <a:ea typeface="Human Sans" charset="0"/>
              <a:cs typeface="Human Sans" charset="0"/>
            </a:endParaRPr>
          </a:p>
        </p:txBody>
      </p:sp>
      <p:sp>
        <p:nvSpPr>
          <p:cNvPr id="5" name="TextBox 4">
            <a:extLst>
              <a:ext uri="{FF2B5EF4-FFF2-40B4-BE49-F238E27FC236}">
                <a16:creationId xmlns:a16="http://schemas.microsoft.com/office/drawing/2014/main" id="{84630C92-1FD9-885C-BA2C-31DAA38E7DC4}"/>
              </a:ext>
            </a:extLst>
          </p:cNvPr>
          <p:cNvSpPr txBox="1"/>
          <p:nvPr/>
        </p:nvSpPr>
        <p:spPr>
          <a:xfrm>
            <a:off x="1395663" y="2829827"/>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
        <p:nvSpPr>
          <p:cNvPr id="3" name="Text Placeholder 13">
            <a:extLst>
              <a:ext uri="{FF2B5EF4-FFF2-40B4-BE49-F238E27FC236}">
                <a16:creationId xmlns:a16="http://schemas.microsoft.com/office/drawing/2014/main" id="{0BD6B0DB-7C15-503E-EAC3-039C0C0E0C96}"/>
              </a:ext>
            </a:extLst>
          </p:cNvPr>
          <p:cNvSpPr txBox="1">
            <a:spLocks/>
          </p:cNvSpPr>
          <p:nvPr/>
        </p:nvSpPr>
        <p:spPr>
          <a:xfrm>
            <a:off x="289855" y="1073953"/>
            <a:ext cx="11612290" cy="477053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8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Business Drivers</a:t>
            </a:r>
          </a:p>
          <a:p>
            <a:pPr marL="285750" indent="-285750">
              <a:buFont typeface="Arial" panose="020B0604020202020204" pitchFamily="34" charset="0"/>
              <a:buChar char="•"/>
            </a:pPr>
            <a:r>
              <a:rPr lang="en-US" sz="1600" dirty="0"/>
              <a:t>Growing demand for faster, more accurate client onboarding across </a:t>
            </a:r>
            <a:r>
              <a:rPr lang="en-US" sz="1600" dirty="0" err="1"/>
              <a:t>SafeRent</a:t>
            </a:r>
            <a:r>
              <a:rPr lang="en-US" sz="1600" dirty="0"/>
              <a:t> Solutions.</a:t>
            </a:r>
          </a:p>
          <a:p>
            <a:pPr marL="285750" indent="-285750">
              <a:buFont typeface="Arial" panose="020B0604020202020204" pitchFamily="34" charset="0"/>
              <a:buChar char="•"/>
            </a:pPr>
            <a:r>
              <a:rPr lang="en-US" sz="1600" dirty="0"/>
              <a:t>Need to unify fragmented account-related interactions across Dynamics 365, Back-Office apps, Client-faced apps.</a:t>
            </a:r>
          </a:p>
          <a:p>
            <a:pPr marL="285750" indent="-285750">
              <a:buFont typeface="Arial" panose="020B0604020202020204" pitchFamily="34" charset="0"/>
              <a:buChar char="•"/>
            </a:pPr>
            <a:r>
              <a:rPr lang="en-US" sz="1600" dirty="0"/>
              <a:t>Pressure to improve operational efficiency, reduce onboarding errors, and increase customer satisfaction.</a:t>
            </a:r>
          </a:p>
          <a:p>
            <a:r>
              <a:rPr lang="en-US" sz="1600" b="1" dirty="0"/>
              <a:t>Business Goals</a:t>
            </a:r>
          </a:p>
          <a:p>
            <a:pPr marL="285750" indent="-285750">
              <a:buFont typeface="Arial" panose="020B0604020202020204" pitchFamily="34" charset="0"/>
              <a:buChar char="•"/>
            </a:pPr>
            <a:r>
              <a:rPr lang="en-US" sz="1600" dirty="0"/>
              <a:t>Standardize and automate the end-to-end client onboarding lifecycle.</a:t>
            </a:r>
          </a:p>
          <a:p>
            <a:pPr marL="285750" indent="-285750">
              <a:buFont typeface="Arial" panose="020B0604020202020204" pitchFamily="34" charset="0"/>
              <a:buChar char="•"/>
            </a:pPr>
            <a:r>
              <a:rPr lang="en-US" sz="1600" dirty="0"/>
              <a:t>Provide reliable, real-time synchronization of account data across all integrated systems.</a:t>
            </a:r>
          </a:p>
          <a:p>
            <a:pPr marL="285750" indent="-285750">
              <a:buFont typeface="Arial" panose="020B0604020202020204" pitchFamily="34" charset="0"/>
              <a:buChar char="•"/>
            </a:pPr>
            <a:r>
              <a:rPr lang="en-US" sz="1600" dirty="0"/>
              <a:t>Reduce manual processing and internal communication overhead for onboarding teams.</a:t>
            </a:r>
          </a:p>
          <a:p>
            <a:pPr marL="285750" indent="-285750">
              <a:buFont typeface="Arial" panose="020B0604020202020204" pitchFamily="34" charset="0"/>
              <a:buChar char="•"/>
            </a:pPr>
            <a:r>
              <a:rPr lang="en-US" sz="1600" dirty="0"/>
              <a:t>Increase transparency and traceability of onboarding status, actions, and notifications.</a:t>
            </a:r>
          </a:p>
          <a:p>
            <a:pPr marL="285750" indent="-285750">
              <a:buFont typeface="Arial" panose="020B0604020202020204" pitchFamily="34" charset="0"/>
              <a:buChar char="•"/>
            </a:pPr>
            <a:r>
              <a:rPr lang="en-US" sz="1600" dirty="0"/>
              <a:t>Ensure a scalable architecture capable of supporting long-term onboarding volume growth.</a:t>
            </a:r>
          </a:p>
          <a:p>
            <a:r>
              <a:rPr lang="en-US" sz="1600" b="1" dirty="0"/>
              <a:t>Business Objectives</a:t>
            </a:r>
          </a:p>
          <a:p>
            <a:pPr marL="285750" indent="-285750">
              <a:buFont typeface="Arial" panose="020B0604020202020204" pitchFamily="34" charset="0"/>
              <a:buChar char="•"/>
            </a:pPr>
            <a:r>
              <a:rPr lang="en-US" sz="1600" dirty="0"/>
              <a:t>Reduce the average onboarding completion time by at least 40% within 12 months.</a:t>
            </a:r>
          </a:p>
          <a:p>
            <a:pPr marL="285750" indent="-285750">
              <a:buFont typeface="Arial" panose="020B0604020202020204" pitchFamily="34" charset="0"/>
              <a:buChar char="•"/>
            </a:pPr>
            <a:r>
              <a:rPr lang="en-US" sz="1600" dirty="0"/>
              <a:t>Cut manual onboarding tasks performed by account managers by at least 50%.</a:t>
            </a:r>
          </a:p>
          <a:p>
            <a:pPr marL="285750" indent="-285750">
              <a:buFont typeface="Arial" panose="020B0604020202020204" pitchFamily="34" charset="0"/>
              <a:buChar char="•"/>
            </a:pPr>
            <a:r>
              <a:rPr lang="en-US" sz="1600" dirty="0"/>
              <a:t>Establish auditable, event-based communication flows (via Slack and internal logs) for all key onboarding milestones.</a:t>
            </a:r>
          </a:p>
          <a:p>
            <a:pPr marL="285750" indent="-285750">
              <a:buFont typeface="Arial" panose="020B0604020202020204" pitchFamily="34" charset="0"/>
              <a:buChar char="•"/>
            </a:pPr>
            <a:r>
              <a:rPr lang="en-US" sz="1600" dirty="0"/>
              <a:t>Deploy a modular, maintainable software architecture that supports iterative feature expansion.</a:t>
            </a:r>
          </a:p>
        </p:txBody>
      </p:sp>
    </p:spTree>
    <p:extLst>
      <p:ext uri="{BB962C8B-B14F-4D97-AF65-F5344CB8AC3E}">
        <p14:creationId xmlns:p14="http://schemas.microsoft.com/office/powerpoint/2010/main" val="1052584006"/>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1368B0-9BC4-8E46-B18D-D7C1C19B3449}">
  <we:reference id="0712333e-3078-4353-bc6c-307328446e34"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50986</TotalTime>
  <Words>1588</Words>
  <Application>Microsoft Office PowerPoint</Application>
  <PresentationFormat>Widescreen</PresentationFormat>
  <Paragraphs>176</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Courier New</vt:lpstr>
      <vt:lpstr>Human Sans</vt:lpstr>
      <vt:lpstr>EPAM Master Dark 2023.1</vt:lpstr>
      <vt:lpstr>PowerPoint Presentation</vt:lpstr>
      <vt:lpstr>Introduction – Who I am</vt:lpstr>
      <vt:lpstr>Working Experience/Career Path</vt:lpstr>
      <vt:lpstr>Contribution to projects and achievements</vt:lpstr>
      <vt:lpstr>Contribution to projects and achievements</vt:lpstr>
      <vt:lpstr>Contribution to projects and achievements</vt:lpstr>
      <vt:lpstr>EPAM Badges</vt:lpstr>
      <vt:lpstr>Summary – justification for promotion, goals for future</vt:lpstr>
      <vt:lpstr>SFRN-DEVT: 2024. Client onboarding app. NewAccount</vt:lpstr>
      <vt:lpstr>SFRN-DEVT: 2024. NewAccount. NFR</vt:lpstr>
      <vt:lpstr>SFRN-DEVT: NewAccount. C4 diagrams</vt:lpstr>
      <vt:lpstr>SFRN-DEVT: NewAccount. C4 diagrams</vt:lpstr>
      <vt:lpstr>SFRN-DEVT: current state</vt:lpstr>
      <vt:lpstr>SFRN-DEVT: non-functional requirements</vt:lpstr>
      <vt:lpstr>SFRN-DEVT: future state</vt:lpstr>
      <vt:lpstr>SFRN-DEVT: future state</vt:lpstr>
      <vt:lpstr>SFRN-DEVT: future state</vt:lpstr>
      <vt:lpstr>SFRN-DEVT: future state</vt:lpstr>
      <vt:lpstr>SFRN-DEVT: services migration project</vt:lpstr>
      <vt:lpstr>SFRN-DEVT: executive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Pavlo Vilenchyk</cp:lastModifiedBy>
  <cp:revision>54</cp:revision>
  <dcterms:created xsi:type="dcterms:W3CDTF">2020-10-26T14:33:58Z</dcterms:created>
  <dcterms:modified xsi:type="dcterms:W3CDTF">2025-11-17T23:27:17Z</dcterms:modified>
</cp:coreProperties>
</file>